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60" r:id="rId5"/>
    <p:sldId id="502" r:id="rId6"/>
    <p:sldId id="266" r:id="rId7"/>
    <p:sldId id="268" r:id="rId8"/>
    <p:sldId id="505" r:id="rId9"/>
    <p:sldId id="383" r:id="rId10"/>
    <p:sldId id="511" r:id="rId11"/>
    <p:sldId id="514" r:id="rId12"/>
    <p:sldId id="507" r:id="rId13"/>
    <p:sldId id="512" r:id="rId14"/>
    <p:sldId id="513" r:id="rId15"/>
    <p:sldId id="515" r:id="rId16"/>
    <p:sldId id="508" r:id="rId17"/>
    <p:sldId id="389" r:id="rId18"/>
    <p:sldId id="509" r:id="rId19"/>
    <p:sldId id="510" r:id="rId20"/>
    <p:sldId id="506" r:id="rId21"/>
    <p:sldId id="503" r:id="rId22"/>
    <p:sldId id="504" r:id="rId23"/>
    <p:sldId id="381" r:id="rId24"/>
    <p:sldId id="382" r:id="rId25"/>
    <p:sldId id="3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0"/>
            <p14:sldId id="502"/>
          </p14:sldIdLst>
        </p14:section>
        <p14:section name="Content Layouts" id="{55C5DDA5-7B87-406B-863F-58EF2417E260}">
          <p14:sldIdLst>
            <p14:sldId id="266"/>
            <p14:sldId id="268"/>
            <p14:sldId id="505"/>
            <p14:sldId id="383"/>
            <p14:sldId id="511"/>
            <p14:sldId id="514"/>
            <p14:sldId id="507"/>
            <p14:sldId id="512"/>
            <p14:sldId id="513"/>
            <p14:sldId id="515"/>
            <p14:sldId id="508"/>
            <p14:sldId id="389"/>
            <p14:sldId id="509"/>
            <p14:sldId id="510"/>
            <p14:sldId id="506"/>
            <p14:sldId id="503"/>
            <p14:sldId id="504"/>
            <p14:sldId id="381"/>
            <p14:sldId id="382"/>
            <p14:sldId id="388"/>
          </p14:sldIdLst>
        </p14:section>
        <p14:section name="Multiple Photos_R" id="{FFE158D1-4978-4F29-94E3-B7DDE5E48189}">
          <p14:sldIdLst/>
        </p14:section>
        <p14:section name="Multiple Photos_L" id="{FC5D3244-8FC6-46F9-AA4E-5D2AD77CE454}">
          <p14:sldIdLst/>
        </p14:section>
        <p14:section name="Big Stats, Quotes, Infographics" id="{204ACDBF-DDDD-4AC8-8E87-CE376B46105A}">
          <p14:sldIdLst/>
        </p14:section>
        <p14:section name="Photo grids" id="{BD50BE43-C05D-46DE-B7FA-890A3B81C15F}">
          <p14:sldIdLst/>
        </p14:section>
        <p14:section name="Photo grids + bar" id="{6B8EF9F3-2E48-4F29-B7A4-88F08F3EE6C3}">
          <p14:sldIdLst/>
        </p14:section>
        <p14:section name="Toolkit Copy/Paste Elements" id="{1314A65E-B4B9-4E8C-B473-C1A4B8B1FC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112"/>
    <a:srgbClr val="4B4B4B"/>
    <a:srgbClr val="C572EC"/>
    <a:srgbClr val="4C8EFD"/>
    <a:srgbClr val="43D991"/>
    <a:srgbClr val="F79438"/>
    <a:srgbClr val="19C2FC"/>
    <a:srgbClr val="F5F5F5"/>
    <a:srgbClr val="EE3E80"/>
    <a:srgbClr val="EBEA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ADB4B-B2D3-6225-E44F-BAACF08CD667}" v="981" dt="2025-04-29T01:09:04.852"/>
    <p1510:client id="{2DF8728B-C979-16C5-2A89-4582D2F5E3C9}" v="3" dt="2025-04-28T16:18:16.125"/>
    <p1510:client id="{49A0468B-3294-9B29-70FA-0D760ED5347C}" v="1307" dt="2025-04-29T00:46:23.146"/>
    <p1510:client id="{5C9BA261-12D3-F51E-17CA-07CC1BB0A151}" v="70" dt="2025-04-28T18:47:46.107"/>
    <p1510:client id="{7EC19CEB-5834-9BF2-0D59-DD0F2FF96B1E}" v="3" dt="2025-04-27T22:49:37.176"/>
    <p1510:client id="{83BFFED7-09DE-A017-14CF-C31BD11999CE}" v="2721" dt="2025-04-28T22:57:03.853"/>
    <p1510:client id="{863D1BC2-7B89-37BD-DF69-D0E1785C0386}" v="154" dt="2025-04-29T01:14:28.503"/>
    <p1510:client id="{94FD3699-794D-694F-78E0-D286D9B07B2E}" v="460" dt="2025-04-28T04:07:52.937"/>
    <p1510:client id="{A3821CBC-7672-1218-DF9D-211252F4D38A}" v="906" dt="2025-04-28T19:28:20.170"/>
    <p1510:client id="{B309647E-3F3B-5C40-C7A5-D07DD0830291}" v="8" dt="2025-04-27T22:56:50.027"/>
    <p1510:client id="{CF80A9A5-C339-0D75-F3C5-C600CA70D3F6}" v="306" dt="2025-04-28T14:44:14.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C_87F66B46.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Person per year x 1000</c:v>
                </c:pt>
              </c:strCache>
            </c:strRef>
          </c:tx>
          <c:spPr>
            <a:solidFill>
              <a:schemeClr val="accent1"/>
            </a:solidFill>
            <a:ln>
              <a:noFill/>
            </a:ln>
            <a:effectLst/>
          </c:spPr>
          <c:invertIfNegative val="0"/>
          <c:cat>
            <c:strRef>
              <c:f>Sheet1!$A$2:$A$3</c:f>
              <c:strCache>
                <c:ptCount val="2"/>
                <c:pt idx="0">
                  <c:v>Estimated Missed Diagnoses</c:v>
                </c:pt>
                <c:pt idx="1">
                  <c:v>ACL Injury</c:v>
                </c:pt>
              </c:strCache>
            </c:strRef>
          </c:cat>
          <c:val>
            <c:numRef>
              <c:f>Sheet1!$B$2:$B$3</c:f>
              <c:numCache>
                <c:formatCode>General</c:formatCode>
                <c:ptCount val="2"/>
                <c:pt idx="0">
                  <c:v>60</c:v>
                </c:pt>
                <c:pt idx="1">
                  <c:v>400</c:v>
                </c:pt>
              </c:numCache>
            </c:numRef>
          </c:val>
          <c:extLst>
            <c:ext xmlns:c16="http://schemas.microsoft.com/office/drawing/2014/chart" uri="{C3380CC4-5D6E-409C-BE32-E72D297353CC}">
              <c16:uniqueId val="{00000000-A696-45A0-AB04-8D78F0BC9937}"/>
            </c:ext>
          </c:extLst>
        </c:ser>
        <c:dLbls>
          <c:showLegendKey val="0"/>
          <c:showVal val="0"/>
          <c:showCatName val="0"/>
          <c:showSerName val="0"/>
          <c:showPercent val="0"/>
          <c:showBubbleSize val="0"/>
        </c:dLbls>
        <c:gapWidth val="182"/>
        <c:axId val="1682843472"/>
        <c:axId val="1682843952"/>
      </c:barChart>
      <c:catAx>
        <c:axId val="1682843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2843952"/>
        <c:crosses val="autoZero"/>
        <c:auto val="1"/>
        <c:lblAlgn val="ctr"/>
        <c:lblOffset val="100"/>
        <c:noMultiLvlLbl val="0"/>
      </c:catAx>
      <c:valAx>
        <c:axId val="1682843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284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EC380E-B418-40CC-B1F9-D7A3A8EF87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Nova" panose="020B0504020202020204" pitchFamily="34" charset="0"/>
            </a:endParaRPr>
          </a:p>
        </p:txBody>
      </p:sp>
      <p:sp>
        <p:nvSpPr>
          <p:cNvPr id="3" name="Date Placeholder 2">
            <a:extLst>
              <a:ext uri="{FF2B5EF4-FFF2-40B4-BE49-F238E27FC236}">
                <a16:creationId xmlns:a16="http://schemas.microsoft.com/office/drawing/2014/main" id="{96246818-EC35-44AF-86C1-8B6A9137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7102B4-56F3-4E57-8D3B-775DDAAADE32}" type="datetimeFigureOut">
              <a:rPr lang="en-US" smtClean="0">
                <a:latin typeface="Arial Nova" panose="020B0504020202020204" pitchFamily="34" charset="0"/>
              </a:rPr>
              <a:t>4/28/2025</a:t>
            </a:fld>
            <a:endParaRPr lang="en-US">
              <a:latin typeface="Arial Nova" panose="020B0504020202020204" pitchFamily="34" charset="0"/>
            </a:endParaRPr>
          </a:p>
        </p:txBody>
      </p:sp>
      <p:sp>
        <p:nvSpPr>
          <p:cNvPr id="4" name="Footer Placeholder 3">
            <a:extLst>
              <a:ext uri="{FF2B5EF4-FFF2-40B4-BE49-F238E27FC236}">
                <a16:creationId xmlns:a16="http://schemas.microsoft.com/office/drawing/2014/main" id="{7F24B854-7724-49DC-BD7C-039B06840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Nova" panose="020B0504020202020204" pitchFamily="34" charset="0"/>
            </a:endParaRPr>
          </a:p>
        </p:txBody>
      </p:sp>
      <p:sp>
        <p:nvSpPr>
          <p:cNvPr id="5" name="Slide Number Placeholder 4">
            <a:extLst>
              <a:ext uri="{FF2B5EF4-FFF2-40B4-BE49-F238E27FC236}">
                <a16:creationId xmlns:a16="http://schemas.microsoft.com/office/drawing/2014/main" id="{D79066C0-EAEC-4054-A124-EC0C296853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57AD0A-559A-4763-A4C2-AE13DFA879B2}" type="slidenum">
              <a:rPr lang="en-US" smtClean="0">
                <a:latin typeface="Arial Nova" panose="020B0504020202020204" pitchFamily="34" charset="0"/>
              </a:rPr>
              <a:t>‹#›</a:t>
            </a:fld>
            <a:endParaRPr lang="en-US">
              <a:latin typeface="Arial Nova" panose="020B0504020202020204" pitchFamily="34" charset="0"/>
            </a:endParaRPr>
          </a:p>
        </p:txBody>
      </p:sp>
    </p:spTree>
    <p:extLst>
      <p:ext uri="{BB962C8B-B14F-4D97-AF65-F5344CB8AC3E}">
        <p14:creationId xmlns:p14="http://schemas.microsoft.com/office/powerpoint/2010/main" val="1334433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B64612-311D-3372-1A97-BC02436B8E20}"/>
              </a:ext>
            </a:extLst>
          </p:cNvPr>
          <p:cNvSpPr>
            <a:spLocks noChangeAspect="1"/>
          </p:cNvSpPr>
          <p:nvPr userDrawn="1"/>
        </p:nvSpPr>
        <p:spPr>
          <a:xfrm>
            <a:off x="0" y="6111689"/>
            <a:ext cx="12192000" cy="746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2" name="Line">
            <a:extLst>
              <a:ext uri="{FF2B5EF4-FFF2-40B4-BE49-F238E27FC236}">
                <a16:creationId xmlns:a16="http://schemas.microsoft.com/office/drawing/2014/main" id="{F9DEC76B-DC9E-EE84-25B0-8004626F1758}"/>
              </a:ext>
            </a:extLst>
          </p:cNvPr>
          <p:cNvSpPr/>
          <p:nvPr userDrawn="1"/>
        </p:nvSpPr>
        <p:spPr>
          <a:xfrm flipV="1">
            <a:off x="3754966" y="1777767"/>
            <a:ext cx="0" cy="2640763"/>
          </a:xfrm>
          <a:prstGeom prst="line">
            <a:avLst/>
          </a:prstGeom>
          <a:ln w="25400">
            <a:solidFill>
              <a:schemeClr val="bg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a:solidFill>
                <a:srgbClr val="000000"/>
              </a:solidFill>
              <a:latin typeface="+mj-lt"/>
              <a:sym typeface="FreightSansLFPro Light"/>
            </a:endParaRPr>
          </a:p>
        </p:txBody>
      </p:sp>
      <p:pic>
        <p:nvPicPr>
          <p:cNvPr id="4" name="Picture 3">
            <a:extLst>
              <a:ext uri="{FF2B5EF4-FFF2-40B4-BE49-F238E27FC236}">
                <a16:creationId xmlns:a16="http://schemas.microsoft.com/office/drawing/2014/main" id="{DDC720D3-1690-A5F0-428E-CEEDC50B48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6950" y="2331667"/>
            <a:ext cx="1525614" cy="1525614"/>
          </a:xfrm>
          <a:prstGeom prst="rect">
            <a:avLst/>
          </a:prstGeom>
        </p:spPr>
      </p:pic>
      <p:sp>
        <p:nvSpPr>
          <p:cNvPr id="5" name="Footer Placeholder 3">
            <a:extLst>
              <a:ext uri="{FF2B5EF4-FFF2-40B4-BE49-F238E27FC236}">
                <a16:creationId xmlns:a16="http://schemas.microsoft.com/office/drawing/2014/main" id="{1A99FC19-2CCF-7D40-7EB6-0A5C70F10060}"/>
              </a:ext>
            </a:extLst>
          </p:cNvPr>
          <p:cNvSpPr>
            <a:spLocks noGrp="1"/>
          </p:cNvSpPr>
          <p:nvPr>
            <p:ph type="ftr" sz="quarter" idx="11"/>
          </p:nvPr>
        </p:nvSpPr>
        <p:spPr>
          <a:xfrm>
            <a:off x="838200" y="6356351"/>
            <a:ext cx="8572500" cy="273050"/>
          </a:xfrm>
        </p:spPr>
        <p:txBody>
          <a:bodyPr/>
          <a:lstStyle>
            <a:lvl1pPr>
              <a:defRPr>
                <a:solidFill>
                  <a:schemeClr val="tx1"/>
                </a:solidFill>
              </a:defRPr>
            </a:lvl1pPr>
          </a:lstStyle>
          <a:p>
            <a:endParaRPr lang="en-US"/>
          </a:p>
        </p:txBody>
      </p:sp>
      <p:sp>
        <p:nvSpPr>
          <p:cNvPr id="6" name="Slide Number Placeholder 4">
            <a:extLst>
              <a:ext uri="{FF2B5EF4-FFF2-40B4-BE49-F238E27FC236}">
                <a16:creationId xmlns:a16="http://schemas.microsoft.com/office/drawing/2014/main" id="{AAF327F1-A643-4A0F-F865-2CF5087CAE32}"/>
              </a:ext>
            </a:extLst>
          </p:cNvPr>
          <p:cNvSpPr>
            <a:spLocks noGrp="1"/>
          </p:cNvSpPr>
          <p:nvPr>
            <p:ph type="sldNum" sz="quarter" idx="12"/>
          </p:nvPr>
        </p:nvSpPr>
        <p:spPr>
          <a:xfrm>
            <a:off x="228600" y="6356350"/>
            <a:ext cx="431800" cy="273050"/>
          </a:xfrm>
        </p:spPr>
        <p:txBody>
          <a:bodyPr/>
          <a:lstStyle>
            <a:lvl1pPr>
              <a:defRPr>
                <a:solidFill>
                  <a:schemeClr val="tx1"/>
                </a:solidFill>
              </a:defRPr>
            </a:lvl1pPr>
          </a:lstStyle>
          <a:p>
            <a:fld id="{63954337-777C-478F-BB37-379719107E1B}" type="slidenum">
              <a:rPr lang="en-US" smtClean="0"/>
              <a:pPr/>
              <a:t>‹#›</a:t>
            </a:fld>
            <a:endParaRPr lang="en-US"/>
          </a:p>
        </p:txBody>
      </p:sp>
      <p:grpSp>
        <p:nvGrpSpPr>
          <p:cNvPr id="26" name="UTK Horiz_R">
            <a:extLst>
              <a:ext uri="{FF2B5EF4-FFF2-40B4-BE49-F238E27FC236}">
                <a16:creationId xmlns:a16="http://schemas.microsoft.com/office/drawing/2014/main" id="{9815D801-D09A-E192-D4D3-1E9B49D7AA15}"/>
              </a:ext>
            </a:extLst>
          </p:cNvPr>
          <p:cNvGrpSpPr>
            <a:grpSpLocks noChangeAspect="1"/>
          </p:cNvGrpSpPr>
          <p:nvPr userDrawn="1"/>
        </p:nvGrpSpPr>
        <p:grpSpPr bwMode="auto">
          <a:xfrm>
            <a:off x="10557955" y="6320597"/>
            <a:ext cx="1404165" cy="315023"/>
            <a:chOff x="0" y="1299"/>
            <a:chExt cx="7680" cy="1723"/>
          </a:xfrm>
        </p:grpSpPr>
        <p:sp>
          <p:nvSpPr>
            <p:cNvPr id="27" name="T fill">
              <a:extLst>
                <a:ext uri="{FF2B5EF4-FFF2-40B4-BE49-F238E27FC236}">
                  <a16:creationId xmlns:a16="http://schemas.microsoft.com/office/drawing/2014/main" id="{A0451985-9CE6-855D-2B00-806992A27B6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sp>
          <p:nvSpPr>
            <p:cNvPr id="28" name="Type">
              <a:extLst>
                <a:ext uri="{FF2B5EF4-FFF2-40B4-BE49-F238E27FC236}">
                  <a16:creationId xmlns:a16="http://schemas.microsoft.com/office/drawing/2014/main" id="{B44CEB54-0429-9BD2-EAFE-840C95777C2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sp>
          <p:nvSpPr>
            <p:cNvPr id="29" name="Power T">
              <a:extLst>
                <a:ext uri="{FF2B5EF4-FFF2-40B4-BE49-F238E27FC236}">
                  <a16:creationId xmlns:a16="http://schemas.microsoft.com/office/drawing/2014/main" id="{763830C4-30E2-EB6A-9098-73C1412A060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grpSp>
    </p:spTree>
    <p:extLst>
      <p:ext uri="{BB962C8B-B14F-4D97-AF65-F5344CB8AC3E}">
        <p14:creationId xmlns:p14="http://schemas.microsoft.com/office/powerpoint/2010/main" val="353431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 Placeholder 22">
            <a:extLst>
              <a:ext uri="{FF2B5EF4-FFF2-40B4-BE49-F238E27FC236}">
                <a16:creationId xmlns:a16="http://schemas.microsoft.com/office/drawing/2014/main" id="{0FA4D803-BD92-5498-D9E4-81F7206D3D2A}"/>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A835DA9E-55D8-28F5-813F-886F6C1B0457}"/>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400F6675-571E-9595-BF5B-ECDC4F8872BC}"/>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72F2E6AA-D9A1-1562-177E-9C67225FCC96}"/>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03A3B0C0-A5CF-46CE-59D3-0D2232FD0EBC}"/>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0F340FB4-67C5-F17C-BD21-19BC37DFA981}"/>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pic>
        <p:nvPicPr>
          <p:cNvPr id="31" name="Picture 30">
            <a:extLst>
              <a:ext uri="{FF2B5EF4-FFF2-40B4-BE49-F238E27FC236}">
                <a16:creationId xmlns:a16="http://schemas.microsoft.com/office/drawing/2014/main" id="{962E30DA-CCC1-68C6-EBD4-76C45DD812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3592" y="1957141"/>
            <a:ext cx="1525614" cy="1525614"/>
          </a:xfrm>
          <a:prstGeom prst="rect">
            <a:avLst/>
          </a:prstGeom>
        </p:spPr>
      </p:pic>
      <p:pic>
        <p:nvPicPr>
          <p:cNvPr id="32" name="Picture 31">
            <a:extLst>
              <a:ext uri="{FF2B5EF4-FFF2-40B4-BE49-F238E27FC236}">
                <a16:creationId xmlns:a16="http://schemas.microsoft.com/office/drawing/2014/main" id="{D3416273-0AEF-DA07-91E1-7991F2F782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33193" y="1957141"/>
            <a:ext cx="1525614" cy="1525614"/>
          </a:xfrm>
          <a:prstGeom prst="rect">
            <a:avLst/>
          </a:prstGeom>
        </p:spPr>
      </p:pic>
      <p:pic>
        <p:nvPicPr>
          <p:cNvPr id="33" name="Picture 32">
            <a:extLst>
              <a:ext uri="{FF2B5EF4-FFF2-40B4-BE49-F238E27FC236}">
                <a16:creationId xmlns:a16="http://schemas.microsoft.com/office/drawing/2014/main" id="{53773717-8520-B35D-A68A-69526F355A7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112794" y="1957141"/>
            <a:ext cx="1525614" cy="1525614"/>
          </a:xfrm>
          <a:prstGeom prst="rect">
            <a:avLst/>
          </a:prstGeom>
        </p:spPr>
      </p:pic>
    </p:spTree>
    <p:extLst>
      <p:ext uri="{BB962C8B-B14F-4D97-AF65-F5344CB8AC3E}">
        <p14:creationId xmlns:p14="http://schemas.microsoft.com/office/powerpoint/2010/main" val="50666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p>
            <a:fld id="{63954337-777C-478F-BB37-379719107E1B}" type="slidenum">
              <a:rPr lang="en-US" smtClean="0"/>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a:solidFill>
                  <a:schemeClr val="tx1"/>
                </a:solidFill>
                <a:latin typeface="+mn-lt"/>
                <a:ea typeface="+mn-ea"/>
                <a:cs typeface="+mn-cs"/>
              </a:rPr>
              <a:t>Photo</a:t>
            </a:r>
            <a:br>
              <a:rPr lang="en-US" sz="12500" kern="1200">
                <a:solidFill>
                  <a:schemeClr val="tx1"/>
                </a:solidFill>
                <a:latin typeface="+mn-lt"/>
                <a:ea typeface="+mn-ea"/>
                <a:cs typeface="+mn-cs"/>
              </a:rPr>
            </a:br>
            <a:r>
              <a:rPr lang="en-US" sz="12500" kern="120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a:solidFill>
                  <a:schemeClr val="tx1"/>
                </a:solidFill>
                <a:latin typeface="+mn-lt"/>
                <a:ea typeface="+mn-ea"/>
                <a:cs typeface="+mn-cs"/>
              </a:rPr>
              <a:t>Photo Grids</a:t>
            </a:r>
            <a:br>
              <a:rPr lang="en-US" sz="12500" kern="1200">
                <a:solidFill>
                  <a:schemeClr val="tx1"/>
                </a:solidFill>
                <a:latin typeface="+mn-lt"/>
                <a:ea typeface="+mn-ea"/>
                <a:cs typeface="+mn-cs"/>
              </a:rPr>
            </a:br>
            <a:r>
              <a:rPr lang="en-US" sz="12500" kern="120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a:t>Click to edit Master title style</a:t>
            </a:r>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a:solidFill>
                  <a:schemeClr val="tx1"/>
                </a:solidFill>
                <a:latin typeface="+mn-lt"/>
                <a:ea typeface="+mn-ea"/>
                <a:cs typeface="+mn-cs"/>
              </a:rPr>
              <a:t>Video</a:t>
            </a:r>
            <a:br>
              <a:rPr lang="en-US" sz="12500" kern="1200">
                <a:solidFill>
                  <a:schemeClr val="tx1"/>
                </a:solidFill>
                <a:latin typeface="+mn-lt"/>
                <a:ea typeface="+mn-ea"/>
                <a:cs typeface="+mn-cs"/>
              </a:rPr>
            </a:br>
            <a:r>
              <a:rPr lang="en-US" sz="12500" kern="120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4/28/2025</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4/28/2025</a:t>
            </a:fld>
            <a:endParaRPr lang="en-US"/>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chart" Target="../charts/chart1.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515BC-D8D4-4FC8-88F2-3FF1530E7454}"/>
              </a:ext>
            </a:extLst>
          </p:cNvPr>
          <p:cNvSpPr>
            <a:spLocks noGrp="1"/>
          </p:cNvSpPr>
          <p:nvPr>
            <p:ph type="title"/>
          </p:nvPr>
        </p:nvSpPr>
        <p:spPr>
          <a:xfrm>
            <a:off x="1004246" y="365125"/>
            <a:ext cx="4796922" cy="2314095"/>
          </a:xfrm>
        </p:spPr>
        <p:txBody>
          <a:bodyPr>
            <a:noAutofit/>
          </a:bodyPr>
          <a:lstStyle/>
          <a:p>
            <a:pPr>
              <a:lnSpc>
                <a:spcPct val="100000"/>
              </a:lnSpc>
            </a:pPr>
            <a:r>
              <a:rPr lang="en-US" sz="2800" b="1">
                <a:effectLst/>
                <a:latin typeface="微软雅黑"/>
                <a:ea typeface="微软雅黑"/>
              </a:rPr>
              <a:t>MRNet MRI Classification for ACL Injury </a:t>
            </a:r>
            <a:r>
              <a:rPr lang="en-US" sz="2800">
                <a:latin typeface="微软雅黑"/>
                <a:ea typeface="微软雅黑"/>
              </a:rPr>
              <a:t>Detection</a:t>
            </a:r>
            <a:endParaRPr lang="en-US" sz="2800">
              <a:effectLst/>
              <a:latin typeface="微软雅黑"/>
              <a:ea typeface="微软雅黑"/>
            </a:endParaRPr>
          </a:p>
        </p:txBody>
      </p:sp>
      <p:sp>
        <p:nvSpPr>
          <p:cNvPr id="2" name="TextBox 1">
            <a:extLst>
              <a:ext uri="{FF2B5EF4-FFF2-40B4-BE49-F238E27FC236}">
                <a16:creationId xmlns:a16="http://schemas.microsoft.com/office/drawing/2014/main" id="{2519665B-7C6F-772C-6209-5C661F7629B8}"/>
              </a:ext>
            </a:extLst>
          </p:cNvPr>
          <p:cNvSpPr txBox="1"/>
          <p:nvPr/>
        </p:nvSpPr>
        <p:spPr>
          <a:xfrm>
            <a:off x="901850" y="2944464"/>
            <a:ext cx="4788089" cy="9694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500" b="1"/>
              <a:t>Authors</a:t>
            </a:r>
            <a:r>
              <a:rPr lang="en-US" sz="1500"/>
              <a:t>: Cameron Rader, Suneil Patel, Babita </a:t>
            </a:r>
            <a:r>
              <a:rPr lang="en-US" sz="1500" err="1"/>
              <a:t>Babita</a:t>
            </a:r>
            <a:r>
              <a:rPr lang="en-US" sz="1500"/>
              <a:t>, Ali </a:t>
            </a:r>
            <a:r>
              <a:rPr lang="en-US" sz="1500" err="1"/>
              <a:t>Behbani</a:t>
            </a:r>
            <a:r>
              <a:rPr lang="en-US" sz="1500"/>
              <a:t>, Pablo Castrejon</a:t>
            </a:r>
          </a:p>
          <a:p>
            <a:pPr algn="ctr"/>
            <a:endParaRPr lang="en-US" sz="1500"/>
          </a:p>
          <a:p>
            <a:pPr algn="ctr"/>
            <a:r>
              <a:rPr lang="en-US" b="1"/>
              <a:t>Team 15</a:t>
            </a:r>
            <a:endParaRPr lang="en-US" sz="1500" b="1"/>
          </a:p>
        </p:txBody>
      </p:sp>
    </p:spTree>
    <p:extLst>
      <p:ext uri="{BB962C8B-B14F-4D97-AF65-F5344CB8AC3E}">
        <p14:creationId xmlns:p14="http://schemas.microsoft.com/office/powerpoint/2010/main" val="2415158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BDCD-2373-8FD5-BE24-B0511B9F3F96}"/>
              </a:ext>
            </a:extLst>
          </p:cNvPr>
          <p:cNvSpPr>
            <a:spLocks noGrp="1"/>
          </p:cNvSpPr>
          <p:nvPr>
            <p:ph type="title"/>
          </p:nvPr>
        </p:nvSpPr>
        <p:spPr>
          <a:xfrm>
            <a:off x="457200" y="228601"/>
            <a:ext cx="11277600" cy="1123761"/>
          </a:xfrm>
        </p:spPr>
        <p:txBody>
          <a:bodyPr anchor="b">
            <a:normAutofit/>
          </a:bodyPr>
          <a:lstStyle/>
          <a:p>
            <a:r>
              <a:rPr lang="en-US"/>
              <a:t>Data Augmentation Progression</a:t>
            </a:r>
          </a:p>
        </p:txBody>
      </p:sp>
      <p:pic>
        <p:nvPicPr>
          <p:cNvPr id="4" name="Content Placeholder 3" descr="A close-up of a simple augmentation&#10;&#10;AI-generated content may be incorrect.">
            <a:extLst>
              <a:ext uri="{FF2B5EF4-FFF2-40B4-BE49-F238E27FC236}">
                <a16:creationId xmlns:a16="http://schemas.microsoft.com/office/drawing/2014/main" id="{71B0FA5D-F12B-AB65-0FB4-57289A86635A}"/>
              </a:ext>
            </a:extLst>
          </p:cNvPr>
          <p:cNvPicPr>
            <a:picLocks noGrp="1" noChangeAspect="1"/>
          </p:cNvPicPr>
          <p:nvPr>
            <p:ph sz="quarter" idx="13"/>
          </p:nvPr>
        </p:nvPicPr>
        <p:blipFill>
          <a:blip r:embed="rId2"/>
          <a:stretch>
            <a:fillRect/>
          </a:stretch>
        </p:blipFill>
        <p:spPr>
          <a:xfrm>
            <a:off x="457200" y="2444656"/>
            <a:ext cx="11277600" cy="2819400"/>
          </a:xfrm>
          <a:noFill/>
        </p:spPr>
      </p:pic>
    </p:spTree>
    <p:extLst>
      <p:ext uri="{BB962C8B-B14F-4D97-AF65-F5344CB8AC3E}">
        <p14:creationId xmlns:p14="http://schemas.microsoft.com/office/powerpoint/2010/main" val="40254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FBE6-060C-AD9E-05AB-D5C9A3E428E1}"/>
              </a:ext>
            </a:extLst>
          </p:cNvPr>
          <p:cNvSpPr>
            <a:spLocks noGrp="1"/>
          </p:cNvSpPr>
          <p:nvPr>
            <p:ph type="title"/>
          </p:nvPr>
        </p:nvSpPr>
        <p:spPr/>
        <p:txBody>
          <a:bodyPr/>
          <a:lstStyle/>
          <a:p>
            <a:r>
              <a:rPr lang="en-US">
                <a:latin typeface="Arial Nova"/>
                <a:ea typeface="UD Digi Kyokasho NK-B"/>
              </a:rPr>
              <a:t>Loss/Validation Curves</a:t>
            </a:r>
            <a:endParaRPr lang="en-US"/>
          </a:p>
        </p:txBody>
      </p:sp>
      <p:pic>
        <p:nvPicPr>
          <p:cNvPr id="4" name="Content Placeholder 3">
            <a:extLst>
              <a:ext uri="{FF2B5EF4-FFF2-40B4-BE49-F238E27FC236}">
                <a16:creationId xmlns:a16="http://schemas.microsoft.com/office/drawing/2014/main" id="{57D6984B-B36A-8341-2ED9-306F351B8AB8}"/>
              </a:ext>
            </a:extLst>
          </p:cNvPr>
          <p:cNvPicPr>
            <a:picLocks noGrp="1" noChangeAspect="1"/>
          </p:cNvPicPr>
          <p:nvPr>
            <p:ph sz="quarter" idx="13"/>
          </p:nvPr>
        </p:nvPicPr>
        <p:blipFill>
          <a:blip r:embed="rId2"/>
          <a:stretch>
            <a:fillRect/>
          </a:stretch>
        </p:blipFill>
        <p:spPr>
          <a:xfrm>
            <a:off x="3391025" y="1825625"/>
            <a:ext cx="5409951" cy="4057463"/>
          </a:xfrm>
        </p:spPr>
      </p:pic>
    </p:spTree>
    <p:extLst>
      <p:ext uri="{BB962C8B-B14F-4D97-AF65-F5344CB8AC3E}">
        <p14:creationId xmlns:p14="http://schemas.microsoft.com/office/powerpoint/2010/main" val="120782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box with black numbers&#10;&#10;AI-generated content may be incorrect.">
            <a:extLst>
              <a:ext uri="{FF2B5EF4-FFF2-40B4-BE49-F238E27FC236}">
                <a16:creationId xmlns:a16="http://schemas.microsoft.com/office/drawing/2014/main" id="{0B4FF7A0-70E1-FF37-1A01-AF4CACD59662}"/>
              </a:ext>
            </a:extLst>
          </p:cNvPr>
          <p:cNvPicPr>
            <a:picLocks noGrp="1" noChangeAspect="1"/>
          </p:cNvPicPr>
          <p:nvPr>
            <p:ph type="pic" sz="quarter" idx="14"/>
          </p:nvPr>
        </p:nvPicPr>
        <p:blipFill>
          <a:blip r:embed="rId2"/>
          <a:stretch/>
        </p:blipFill>
        <p:spPr>
          <a:xfrm>
            <a:off x="2782415" y="-1"/>
            <a:ext cx="5825063" cy="6115552"/>
          </a:xfrm>
          <a:noFill/>
        </p:spPr>
      </p:pic>
    </p:spTree>
    <p:extLst>
      <p:ext uri="{BB962C8B-B14F-4D97-AF65-F5344CB8AC3E}">
        <p14:creationId xmlns:p14="http://schemas.microsoft.com/office/powerpoint/2010/main" val="243385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6F00-53B2-1E03-3796-BBE436E980D3}"/>
              </a:ext>
            </a:extLst>
          </p:cNvPr>
          <p:cNvSpPr>
            <a:spLocks noGrp="1"/>
          </p:cNvSpPr>
          <p:nvPr>
            <p:ph type="title"/>
          </p:nvPr>
        </p:nvSpPr>
        <p:spPr/>
        <p:txBody>
          <a:bodyPr/>
          <a:lstStyle/>
          <a:p>
            <a:r>
              <a:rPr lang="en-US" dirty="0">
                <a:latin typeface="Arial Nova"/>
                <a:ea typeface="UD Digi Kyokasho NK-B"/>
              </a:rPr>
              <a:t>Experiments:</a:t>
            </a:r>
            <a:endParaRPr lang="en-US" dirty="0"/>
          </a:p>
        </p:txBody>
      </p:sp>
      <p:sp>
        <p:nvSpPr>
          <p:cNvPr id="3" name="Content Placeholder 2">
            <a:extLst>
              <a:ext uri="{FF2B5EF4-FFF2-40B4-BE49-F238E27FC236}">
                <a16:creationId xmlns:a16="http://schemas.microsoft.com/office/drawing/2014/main" id="{CCCB03C3-0B17-C58B-6FE2-748D896482E7}"/>
              </a:ext>
            </a:extLst>
          </p:cNvPr>
          <p:cNvSpPr>
            <a:spLocks noGrp="1"/>
          </p:cNvSpPr>
          <p:nvPr>
            <p:ph sz="quarter" idx="13"/>
          </p:nvPr>
        </p:nvSpPr>
        <p:spPr/>
        <p:txBody>
          <a:bodyPr vert="horz" lIns="0" tIns="0" rIns="0" bIns="0" rtlCol="0" anchor="t">
            <a:normAutofit/>
          </a:bodyPr>
          <a:lstStyle/>
          <a:p>
            <a:r>
              <a:rPr lang="en-US" dirty="0">
                <a:solidFill>
                  <a:srgbClr val="00B0F0"/>
                </a:solidFill>
              </a:rPr>
              <a:t>Data Aug Scheduler</a:t>
            </a:r>
            <a:r>
              <a:rPr lang="en-US" dirty="0"/>
              <a:t> vs </a:t>
            </a:r>
            <a:r>
              <a:rPr lang="en-US" dirty="0">
                <a:solidFill>
                  <a:schemeClr val="accent5"/>
                </a:solidFill>
              </a:rPr>
              <a:t>Simple Data Augmentation</a:t>
            </a:r>
          </a:p>
          <a:p>
            <a:pPr marL="569595" lvl="1" indent="-337820">
              <a:buClr>
                <a:srgbClr val="939393"/>
              </a:buClr>
              <a:buFont typeface="Courier New" panose="020B0604020202020204" pitchFamily="34" charset="0"/>
              <a:buChar char="o"/>
            </a:pPr>
            <a:r>
              <a:rPr lang="en-US" dirty="0"/>
              <a:t>Test AUC: </a:t>
            </a:r>
            <a:r>
              <a:rPr lang="en-US" dirty="0">
                <a:ea typeface="+mn-lt"/>
                <a:cs typeface="+mn-lt"/>
              </a:rPr>
              <a:t>0.872 vs </a:t>
            </a:r>
            <a:r>
              <a:rPr lang="en-US" b="1" dirty="0">
                <a:ea typeface="+mn-lt"/>
                <a:cs typeface="+mn-lt"/>
              </a:rPr>
              <a:t>0.874</a:t>
            </a:r>
          </a:p>
          <a:p>
            <a:pPr marL="569595" lvl="1" indent="-337820">
              <a:buClr>
                <a:srgbClr val="939393"/>
              </a:buClr>
              <a:buFont typeface="Courier New" panose="020B0604020202020204" pitchFamily="34" charset="0"/>
              <a:buChar char="o"/>
            </a:pPr>
            <a:r>
              <a:rPr lang="en-US" dirty="0"/>
              <a:t>Test Loss: </a:t>
            </a:r>
            <a:r>
              <a:rPr lang="en-US" dirty="0">
                <a:ea typeface="+mn-lt"/>
                <a:cs typeface="+mn-lt"/>
              </a:rPr>
              <a:t>0.268 vs </a:t>
            </a:r>
            <a:r>
              <a:rPr lang="en-US" b="1" dirty="0">
                <a:ea typeface="+mn-lt"/>
                <a:cs typeface="+mn-lt"/>
              </a:rPr>
              <a:t>0.266 </a:t>
            </a:r>
          </a:p>
          <a:p>
            <a:pPr marL="569595" lvl="1" indent="-337820">
              <a:buClr>
                <a:srgbClr val="939393"/>
              </a:buClr>
              <a:buFont typeface="Courier New,monospace" panose="020B0604020202020204" pitchFamily="34" charset="0"/>
              <a:buChar char="o"/>
            </a:pPr>
            <a:r>
              <a:rPr lang="en-US" dirty="0"/>
              <a:t>Test Accuracy: </a:t>
            </a:r>
            <a:r>
              <a:rPr lang="en-US" b="1" dirty="0">
                <a:ea typeface="+mn-lt"/>
                <a:cs typeface="+mn-lt"/>
              </a:rPr>
              <a:t>82.7%</a:t>
            </a:r>
            <a:r>
              <a:rPr lang="en-US" dirty="0">
                <a:ea typeface="+mn-lt"/>
                <a:cs typeface="+mn-lt"/>
              </a:rPr>
              <a:t> vs 80.5 %</a:t>
            </a:r>
          </a:p>
          <a:p>
            <a:pPr>
              <a:buClr>
                <a:srgbClr val="939393"/>
              </a:buClr>
            </a:pPr>
            <a:r>
              <a:rPr lang="en-US" dirty="0">
                <a:solidFill>
                  <a:srgbClr val="00B0F0"/>
                </a:solidFill>
              </a:rPr>
              <a:t>Attention</a:t>
            </a:r>
            <a:r>
              <a:rPr lang="en-US" dirty="0"/>
              <a:t> vs </a:t>
            </a:r>
            <a:r>
              <a:rPr lang="en-US" dirty="0">
                <a:solidFill>
                  <a:srgbClr val="FF0000"/>
                </a:solidFill>
              </a:rPr>
              <a:t>no-attention</a:t>
            </a:r>
          </a:p>
          <a:p>
            <a:pPr marL="569595" lvl="1" indent="-337820">
              <a:buClr>
                <a:srgbClr val="939393"/>
              </a:buClr>
              <a:buFont typeface="Courier New,monospace" panose="020B0604020202020204" pitchFamily="34" charset="0"/>
              <a:buChar char="o"/>
            </a:pPr>
            <a:r>
              <a:rPr lang="en-US" dirty="0"/>
              <a:t>Test AUC: </a:t>
            </a:r>
            <a:r>
              <a:rPr lang="en-US" b="1" dirty="0">
                <a:ea typeface="+mn-lt"/>
                <a:cs typeface="+mn-lt"/>
              </a:rPr>
              <a:t>0.872</a:t>
            </a:r>
            <a:r>
              <a:rPr lang="en-US" dirty="0">
                <a:ea typeface="+mn-lt"/>
                <a:cs typeface="+mn-lt"/>
              </a:rPr>
              <a:t> vs 0.854</a:t>
            </a:r>
          </a:p>
          <a:p>
            <a:pPr marL="569595" lvl="1" indent="-337820">
              <a:buClr>
                <a:srgbClr val="939393"/>
              </a:buClr>
              <a:buFont typeface="Courier New,monospace" panose="020B0604020202020204" pitchFamily="34" charset="0"/>
              <a:buChar char="o"/>
            </a:pPr>
            <a:r>
              <a:rPr lang="en-US" dirty="0"/>
              <a:t>Test Loss: </a:t>
            </a:r>
            <a:r>
              <a:rPr lang="en-US" b="1" dirty="0">
                <a:ea typeface="+mn-lt"/>
                <a:cs typeface="+mn-lt"/>
              </a:rPr>
              <a:t>0.268</a:t>
            </a:r>
            <a:r>
              <a:rPr lang="en-US" dirty="0">
                <a:ea typeface="+mn-lt"/>
                <a:cs typeface="+mn-lt"/>
              </a:rPr>
              <a:t> vs 0.431</a:t>
            </a:r>
          </a:p>
          <a:p>
            <a:pPr marL="569595" lvl="1" indent="-337820">
              <a:buClr>
                <a:srgbClr val="939393"/>
              </a:buClr>
              <a:buFont typeface="Courier New,monospace" panose="020B0604020202020204" pitchFamily="34" charset="0"/>
              <a:buChar char="o"/>
            </a:pPr>
            <a:r>
              <a:rPr lang="en-US" dirty="0"/>
              <a:t>Test Accuracy: </a:t>
            </a:r>
            <a:r>
              <a:rPr lang="en-US" b="1" dirty="0">
                <a:ea typeface="+mn-lt"/>
                <a:cs typeface="+mn-lt"/>
              </a:rPr>
              <a:t>82.7%</a:t>
            </a:r>
            <a:r>
              <a:rPr lang="en-US" dirty="0">
                <a:ea typeface="+mn-lt"/>
                <a:cs typeface="+mn-lt"/>
              </a:rPr>
              <a:t> vs 77.8%</a:t>
            </a:r>
          </a:p>
          <a:p>
            <a:pPr marL="231775" lvl="1" indent="0">
              <a:buClr>
                <a:srgbClr val="939393"/>
              </a:buClr>
              <a:buNone/>
            </a:pPr>
            <a:endParaRPr lang="en-US"/>
          </a:p>
        </p:txBody>
      </p:sp>
    </p:spTree>
    <p:extLst>
      <p:ext uri="{BB962C8B-B14F-4D97-AF65-F5344CB8AC3E}">
        <p14:creationId xmlns:p14="http://schemas.microsoft.com/office/powerpoint/2010/main" val="294801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CA53-5323-CF5E-688A-1DD1C6F851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B63F7-0EC3-BDC2-B588-AB6FC5AE72F4}"/>
              </a:ext>
            </a:extLst>
          </p:cNvPr>
          <p:cNvSpPr>
            <a:spLocks noGrp="1"/>
          </p:cNvSpPr>
          <p:nvPr>
            <p:ph type="title"/>
          </p:nvPr>
        </p:nvSpPr>
        <p:spPr/>
        <p:txBody>
          <a:bodyPr/>
          <a:lstStyle/>
          <a:p>
            <a:pPr>
              <a:lnSpc>
                <a:spcPts val="1650"/>
              </a:lnSpc>
            </a:pPr>
            <a:r>
              <a:rPr lang="en-US">
                <a:latin typeface="微软雅黑"/>
                <a:ea typeface="微软雅黑"/>
              </a:rPr>
              <a:t>Conclusion and Lessons Learned</a:t>
            </a:r>
            <a:br>
              <a:rPr lang="en-US">
                <a:effectLst/>
              </a:rPr>
            </a:br>
            <a:endParaRPr lang="en-US">
              <a:effectLst/>
            </a:endParaRPr>
          </a:p>
        </p:txBody>
      </p:sp>
      <p:pic>
        <p:nvPicPr>
          <p:cNvPr id="14" name="Picture 6">
            <a:extLst>
              <a:ext uri="{FF2B5EF4-FFF2-40B4-BE49-F238E27FC236}">
                <a16:creationId xmlns:a16="http://schemas.microsoft.com/office/drawing/2014/main" id="{E1A5B4C0-E9C0-F0BA-F947-842BB87DF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00" y="1672590"/>
            <a:ext cx="4683760" cy="35128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17C270-22F4-6D51-26FE-7573329CA435}"/>
              </a:ext>
            </a:extLst>
          </p:cNvPr>
          <p:cNvSpPr txBox="1"/>
          <p:nvPr/>
        </p:nvSpPr>
        <p:spPr>
          <a:xfrm>
            <a:off x="355600" y="1177244"/>
            <a:ext cx="6973613" cy="5632311"/>
          </a:xfrm>
          <a:prstGeom prst="rect">
            <a:avLst/>
          </a:prstGeom>
          <a:noFill/>
        </p:spPr>
        <p:txBody>
          <a:bodyPr wrap="square" lIns="91440" tIns="45720" rIns="91440" bIns="45720" anchor="t">
            <a:spAutoFit/>
          </a:bodyPr>
          <a:lstStyle/>
          <a:p>
            <a:pPr marL="285750" indent="-285750">
              <a:buFont typeface="Arial"/>
              <a:buChar char="•"/>
            </a:pPr>
            <a:r>
              <a:rPr lang="en-US" b="1" dirty="0">
                <a:ea typeface="+mn-lt"/>
                <a:cs typeface="+mn-lt"/>
              </a:rPr>
              <a:t>In summary</a:t>
            </a:r>
            <a:r>
              <a:rPr lang="en-US" dirty="0">
                <a:ea typeface="+mn-lt"/>
                <a:cs typeface="+mn-lt"/>
              </a:rPr>
              <a:t>, while the pipeline presented in this work achieved strong baseline performance, several promising avenues for improvement remain. </a:t>
            </a:r>
            <a:endParaRPr lang="en-US" dirty="0"/>
          </a:p>
          <a:p>
            <a:pPr marL="742950" lvl="1" indent="-285750">
              <a:buFont typeface="Courier New"/>
              <a:buChar char="o"/>
            </a:pPr>
            <a:r>
              <a:rPr lang="en-US" b="1" dirty="0">
                <a:ea typeface="+mn-lt"/>
                <a:cs typeface="+mn-lt"/>
              </a:rPr>
              <a:t>Completing the three-view ensemble</a:t>
            </a:r>
          </a:p>
          <a:p>
            <a:pPr marL="742950" lvl="1" indent="-285750">
              <a:buFont typeface="Courier New"/>
              <a:buChar char="o"/>
            </a:pPr>
            <a:r>
              <a:rPr lang="en-US" dirty="0">
                <a:ea typeface="+mn-lt"/>
                <a:cs typeface="+mn-lt"/>
              </a:rPr>
              <a:t>Incorporating full 3D spatial reasoning </a:t>
            </a:r>
          </a:p>
          <a:p>
            <a:pPr marL="742950" lvl="1" indent="-285750">
              <a:buFont typeface="Courier New"/>
              <a:buChar char="o"/>
            </a:pPr>
            <a:r>
              <a:rPr lang="en-US" dirty="0">
                <a:ea typeface="+mn-lt"/>
                <a:cs typeface="+mn-lt"/>
              </a:rPr>
              <a:t>Exploring medically pre-trained backbones</a:t>
            </a:r>
          </a:p>
          <a:p>
            <a:pPr marL="742950" lvl="1" indent="-285750">
              <a:buFont typeface="Courier New"/>
              <a:buChar char="o"/>
            </a:pPr>
            <a:r>
              <a:rPr lang="en-US" b="1" dirty="0">
                <a:ea typeface="+mn-lt"/>
                <a:cs typeface="+mn-lt"/>
              </a:rPr>
              <a:t>Further investigating our freeze and augmentation scheduler strategies </a:t>
            </a:r>
          </a:p>
          <a:p>
            <a:pPr marL="285750" indent="-285750">
              <a:buFont typeface="Arial"/>
              <a:buChar char="•"/>
            </a:pPr>
            <a:r>
              <a:rPr lang="en-US" b="1" dirty="0"/>
              <a:t>Lessons Learned:</a:t>
            </a:r>
          </a:p>
          <a:p>
            <a:pPr lvl="1">
              <a:buFont typeface="Courier New"/>
              <a:buChar char="o"/>
            </a:pPr>
            <a:r>
              <a:rPr lang="en-US" dirty="0">
                <a:ea typeface="+mn-lt"/>
                <a:cs typeface="+mn-lt"/>
              </a:rPr>
              <a:t>Pipeline development must be tailored to the specific task and dataset.</a:t>
            </a:r>
          </a:p>
          <a:p>
            <a:pPr lvl="1">
              <a:buFont typeface="Courier New"/>
              <a:buChar char="o"/>
            </a:pPr>
            <a:r>
              <a:rPr lang="en-US" dirty="0">
                <a:ea typeface="+mn-lt"/>
                <a:cs typeface="+mn-lt"/>
              </a:rPr>
              <a:t>No technique is universally optimal — every design choice must be evaluated in the context of the overall pipeline.</a:t>
            </a:r>
            <a:endParaRPr lang="en-US" dirty="0"/>
          </a:p>
          <a:p>
            <a:pPr lvl="1">
              <a:buFont typeface="Courier New"/>
              <a:buChar char="o"/>
            </a:pPr>
            <a:r>
              <a:rPr lang="en-US" b="1" dirty="0">
                <a:ea typeface="+mn-lt"/>
                <a:cs typeface="+mn-lt"/>
              </a:rPr>
              <a:t>Each component (preprocessing, model architecture, training strategy) interacts with others, meaning changes to one step can impact the effectiveness of previous and future steps.</a:t>
            </a:r>
            <a:endParaRPr lang="en-US" b="1" dirty="0"/>
          </a:p>
          <a:p>
            <a:pPr marL="742950" lvl="1" indent="-285750">
              <a:buFont typeface="Courier New"/>
              <a:buChar char="o"/>
            </a:pPr>
            <a:endParaRPr lang="en-US">
              <a:highlight>
                <a:srgbClr val="FFFF00"/>
              </a:highlight>
              <a:ea typeface="+mn-lt"/>
              <a:cs typeface="+mn-lt"/>
            </a:endParaRPr>
          </a:p>
          <a:p>
            <a:pPr marL="742950" lvl="1" indent="-285750">
              <a:buFont typeface="Courier New"/>
              <a:buChar char="o"/>
            </a:pPr>
            <a:endParaRPr lang="en-US"/>
          </a:p>
          <a:p>
            <a:pPr marL="742950" lvl="1" indent="-285750">
              <a:buFont typeface="Courier New"/>
              <a:buChar char="o"/>
            </a:pPr>
            <a:endParaRPr lang="en-US"/>
          </a:p>
        </p:txBody>
      </p:sp>
    </p:spTree>
    <p:extLst>
      <p:ext uri="{BB962C8B-B14F-4D97-AF65-F5344CB8AC3E}">
        <p14:creationId xmlns:p14="http://schemas.microsoft.com/office/powerpoint/2010/main" val="1265388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FAC3C9-9064-73A0-FC6A-E4DE17DE8B17}"/>
              </a:ext>
            </a:extLst>
          </p:cNvPr>
          <p:cNvSpPr>
            <a:spLocks noGrp="1"/>
          </p:cNvSpPr>
          <p:nvPr>
            <p:ph sz="half" idx="1"/>
          </p:nvPr>
        </p:nvSpPr>
        <p:spPr>
          <a:xfrm>
            <a:off x="457199" y="1484041"/>
            <a:ext cx="11433785" cy="4320220"/>
          </a:xfrm>
        </p:spPr>
        <p:txBody>
          <a:bodyPr vert="horz" lIns="0" tIns="0" rIns="0" bIns="0" rtlCol="0" anchor="t">
            <a:normAutofit fontScale="32500" lnSpcReduction="20000"/>
          </a:bodyPr>
          <a:lstStyle/>
          <a:p>
            <a:pPr>
              <a:buClr>
                <a:srgbClr val="939393"/>
              </a:buClr>
            </a:pPr>
            <a:r>
              <a:rPr lang="en-US" err="1">
                <a:ea typeface="+mn-lt"/>
                <a:cs typeface="+mn-lt"/>
              </a:rPr>
              <a:t>Nyúl</a:t>
            </a:r>
            <a:r>
              <a:rPr lang="en-US">
                <a:ea typeface="+mn-lt"/>
                <a:cs typeface="+mn-lt"/>
              </a:rPr>
              <a:t> L G, Udupa J K. </a:t>
            </a:r>
            <a:r>
              <a:rPr lang="en-US" i="1">
                <a:ea typeface="+mn-lt"/>
                <a:cs typeface="+mn-lt"/>
              </a:rPr>
              <a:t>On Standardizing the MR Image Intensity Scale.</a:t>
            </a:r>
            <a:r>
              <a:rPr lang="en-US">
                <a:ea typeface="+mn-lt"/>
                <a:cs typeface="+mn-lt"/>
              </a:rPr>
              <a:t> Magnetic Resonance in Medicine 42:1072-1081 (1999). doi:10.1002/(SICI)1522-2594(199912)42:6</a:t>
            </a:r>
            <a:endParaRPr lang="en-US"/>
          </a:p>
          <a:p>
            <a:r>
              <a:rPr lang="en-US">
                <a:ea typeface="+mn-lt"/>
                <a:cs typeface="+mn-lt"/>
              </a:rPr>
              <a:t>Štajduhar I </a:t>
            </a:r>
            <a:r>
              <a:rPr lang="en-US" b="1">
                <a:ea typeface="+mn-lt"/>
                <a:cs typeface="+mn-lt"/>
              </a:rPr>
              <a:t>et al.</a:t>
            </a:r>
            <a:r>
              <a:rPr lang="en-US">
                <a:ea typeface="+mn-lt"/>
                <a:cs typeface="+mn-lt"/>
              </a:rPr>
              <a:t> </a:t>
            </a:r>
            <a:r>
              <a:rPr lang="en-US" i="1">
                <a:ea typeface="+mn-lt"/>
                <a:cs typeface="+mn-lt"/>
              </a:rPr>
              <a:t>Semi-Automated Detection of Anterior Cruciate Ligament Injury from MRI.</a:t>
            </a:r>
            <a:r>
              <a:rPr lang="en-US">
                <a:ea typeface="+mn-lt"/>
                <a:cs typeface="+mn-lt"/>
              </a:rPr>
              <a:t> Computer Methods and Programs in Biomedicine 140:151-164 (2017).</a:t>
            </a:r>
            <a:endParaRPr lang="en-US"/>
          </a:p>
          <a:p>
            <a:r>
              <a:rPr lang="en-US">
                <a:ea typeface="+mn-lt"/>
                <a:cs typeface="+mn-lt"/>
              </a:rPr>
              <a:t>Mackenzie R, Palmer C R, Lomas D J, Dixon A K. </a:t>
            </a:r>
            <a:r>
              <a:rPr lang="en-US" i="1">
                <a:ea typeface="+mn-lt"/>
                <a:cs typeface="+mn-lt"/>
              </a:rPr>
              <a:t>Magnetic Resonance Imaging of the Knee: Diagnostic Performance Studies.</a:t>
            </a:r>
            <a:r>
              <a:rPr lang="en-US">
                <a:ea typeface="+mn-lt"/>
                <a:cs typeface="+mn-lt"/>
              </a:rPr>
              <a:t> Clinical Radiology 51 (4):251-257 (1996). doi:10.1016/S0009-9260(96)80341-2</a:t>
            </a:r>
            <a:endParaRPr lang="en-US"/>
          </a:p>
          <a:p>
            <a:r>
              <a:rPr lang="en-US">
                <a:ea typeface="+mn-lt"/>
                <a:cs typeface="+mn-lt"/>
              </a:rPr>
              <a:t>Cheung L P </a:t>
            </a:r>
            <a:r>
              <a:rPr lang="en-US" b="1">
                <a:ea typeface="+mn-lt"/>
                <a:cs typeface="+mn-lt"/>
              </a:rPr>
              <a:t>et al.</a:t>
            </a:r>
            <a:r>
              <a:rPr lang="en-US">
                <a:ea typeface="+mn-lt"/>
                <a:cs typeface="+mn-lt"/>
              </a:rPr>
              <a:t> </a:t>
            </a:r>
            <a:r>
              <a:rPr lang="en-US" i="1">
                <a:ea typeface="+mn-lt"/>
                <a:cs typeface="+mn-lt"/>
              </a:rPr>
              <a:t>Meniscal Tears of the Knee: Accuracy of Detection with Fast Spin-Echo MRI and Arthroscopic Correlation in 293 Patients.</a:t>
            </a:r>
            <a:r>
              <a:rPr lang="en-US">
                <a:ea typeface="+mn-lt"/>
                <a:cs typeface="+mn-lt"/>
              </a:rPr>
              <a:t> Radiology 203 (2):508-512 (1997). doi:10.1148/radiology.203.2.9114113</a:t>
            </a:r>
            <a:endParaRPr lang="en-US"/>
          </a:p>
          <a:p>
            <a:r>
              <a:rPr lang="en-US">
                <a:ea typeface="+mn-lt"/>
                <a:cs typeface="+mn-lt"/>
              </a:rPr>
              <a:t>Doi K. </a:t>
            </a:r>
            <a:r>
              <a:rPr lang="en-US" i="1">
                <a:ea typeface="+mn-lt"/>
                <a:cs typeface="+mn-lt"/>
              </a:rPr>
              <a:t>Computer-Aided Diagnosis in Medical Imaging: Historical Review, Current Status and Future Potential.</a:t>
            </a:r>
            <a:r>
              <a:rPr lang="en-US">
                <a:ea typeface="+mn-lt"/>
                <a:cs typeface="+mn-lt"/>
              </a:rPr>
              <a:t> Computerized Medical Imaging and Graphics 31 (4-5):198-211 (2007). doi:10.1016/j.compmedimag.2007.02.002</a:t>
            </a:r>
            <a:endParaRPr lang="en-US"/>
          </a:p>
          <a:p>
            <a:r>
              <a:rPr lang="en-US">
                <a:ea typeface="+mn-lt"/>
                <a:cs typeface="+mn-lt"/>
              </a:rPr>
              <a:t>Elvenes J, Jerome C P, </a:t>
            </a:r>
            <a:r>
              <a:rPr lang="en-US" err="1">
                <a:ea typeface="+mn-lt"/>
                <a:cs typeface="+mn-lt"/>
              </a:rPr>
              <a:t>Reikerås</a:t>
            </a:r>
            <a:r>
              <a:rPr lang="en-US">
                <a:ea typeface="+mn-lt"/>
                <a:cs typeface="+mn-lt"/>
              </a:rPr>
              <a:t> O, Johansen O. </a:t>
            </a:r>
            <a:r>
              <a:rPr lang="en-US" i="1">
                <a:ea typeface="+mn-lt"/>
                <a:cs typeface="+mn-lt"/>
              </a:rPr>
              <a:t>MRI as a Screening Procedure to Avoid Arthroscopy for Meniscal Tears.</a:t>
            </a:r>
            <a:r>
              <a:rPr lang="en-US">
                <a:ea typeface="+mn-lt"/>
                <a:cs typeface="+mn-lt"/>
              </a:rPr>
              <a:t> Archives of </a:t>
            </a:r>
            <a:r>
              <a:rPr lang="en-US" err="1">
                <a:ea typeface="+mn-lt"/>
                <a:cs typeface="+mn-lt"/>
              </a:rPr>
              <a:t>Orthopaedic</a:t>
            </a:r>
            <a:r>
              <a:rPr lang="en-US">
                <a:ea typeface="+mn-lt"/>
                <a:cs typeface="+mn-lt"/>
              </a:rPr>
              <a:t> and Trauma Surgery 120 (1-2):14-16 (2000). doi:10.1007/PL00021235</a:t>
            </a:r>
            <a:endParaRPr lang="en-US"/>
          </a:p>
          <a:p>
            <a:r>
              <a:rPr lang="en-US">
                <a:ea typeface="+mn-lt"/>
                <a:cs typeface="+mn-lt"/>
              </a:rPr>
              <a:t>Feller J A, Webster K E. </a:t>
            </a:r>
            <a:r>
              <a:rPr lang="en-US" i="1">
                <a:ea typeface="+mn-lt"/>
                <a:cs typeface="+mn-lt"/>
              </a:rPr>
              <a:t>Clinical Value of Magnetic Resonance Imaging of the Knee.</a:t>
            </a:r>
            <a:r>
              <a:rPr lang="en-US">
                <a:ea typeface="+mn-lt"/>
                <a:cs typeface="+mn-lt"/>
              </a:rPr>
              <a:t> ANZ Journal of Surgery 71 (9):534-537 (2001). doi:10.1046/j.1440-1622.2001.02183.x</a:t>
            </a:r>
            <a:endParaRPr lang="en-US"/>
          </a:p>
          <a:p>
            <a:r>
              <a:rPr lang="en-US">
                <a:ea typeface="+mn-lt"/>
                <a:cs typeface="+mn-lt"/>
              </a:rPr>
              <a:t>Hong S H </a:t>
            </a:r>
            <a:r>
              <a:rPr lang="en-US" b="1">
                <a:ea typeface="+mn-lt"/>
                <a:cs typeface="+mn-lt"/>
              </a:rPr>
              <a:t>et al.</a:t>
            </a:r>
            <a:r>
              <a:rPr lang="en-US">
                <a:ea typeface="+mn-lt"/>
                <a:cs typeface="+mn-lt"/>
              </a:rPr>
              <a:t> </a:t>
            </a:r>
            <a:r>
              <a:rPr lang="en-US" i="1">
                <a:ea typeface="+mn-lt"/>
                <a:cs typeface="+mn-lt"/>
              </a:rPr>
              <a:t>Grading of Anterior Cruciate Ligament Injury: Diagnostic Efficacy of Oblique-Coronal MRI of the Knee.</a:t>
            </a:r>
            <a:r>
              <a:rPr lang="en-US">
                <a:ea typeface="+mn-lt"/>
                <a:cs typeface="+mn-lt"/>
              </a:rPr>
              <a:t> Journal of Computer Assisted Tomography 27 (5):814-819 (2003). doi:10.1097/00004728-200309000-00022</a:t>
            </a:r>
            <a:endParaRPr lang="en-US"/>
          </a:p>
          <a:p>
            <a:r>
              <a:rPr lang="en-US" err="1">
                <a:ea typeface="+mn-lt"/>
                <a:cs typeface="+mn-lt"/>
              </a:rPr>
              <a:t>Litjens</a:t>
            </a:r>
            <a:r>
              <a:rPr lang="en-US">
                <a:ea typeface="+mn-lt"/>
                <a:cs typeface="+mn-lt"/>
              </a:rPr>
              <a:t> G </a:t>
            </a:r>
            <a:r>
              <a:rPr lang="en-US" b="1">
                <a:ea typeface="+mn-lt"/>
                <a:cs typeface="+mn-lt"/>
              </a:rPr>
              <a:t>et al.</a:t>
            </a:r>
            <a:r>
              <a:rPr lang="en-US">
                <a:ea typeface="+mn-lt"/>
                <a:cs typeface="+mn-lt"/>
              </a:rPr>
              <a:t> </a:t>
            </a:r>
            <a:r>
              <a:rPr lang="en-US" i="1">
                <a:ea typeface="+mn-lt"/>
                <a:cs typeface="+mn-lt"/>
              </a:rPr>
              <a:t>A Survey on Deep Learning in Medical Image Analysis.</a:t>
            </a:r>
            <a:r>
              <a:rPr lang="en-US">
                <a:ea typeface="+mn-lt"/>
                <a:cs typeface="+mn-lt"/>
              </a:rPr>
              <a:t> Medical Image Analysis 42:60-88 (2017). doi:10.1016/j.media.2017.07.005</a:t>
            </a:r>
            <a:endParaRPr lang="en-US"/>
          </a:p>
          <a:p>
            <a:r>
              <a:rPr lang="en-US">
                <a:ea typeface="+mn-lt"/>
                <a:cs typeface="+mn-lt"/>
              </a:rPr>
              <a:t>Rizk B </a:t>
            </a:r>
            <a:r>
              <a:rPr lang="en-US" b="1">
                <a:ea typeface="+mn-lt"/>
                <a:cs typeface="+mn-lt"/>
              </a:rPr>
              <a:t>et al.</a:t>
            </a:r>
            <a:r>
              <a:rPr lang="en-US">
                <a:ea typeface="+mn-lt"/>
                <a:cs typeface="+mn-lt"/>
              </a:rPr>
              <a:t> </a:t>
            </a:r>
            <a:r>
              <a:rPr lang="en-US" i="1">
                <a:ea typeface="+mn-lt"/>
                <a:cs typeface="+mn-lt"/>
              </a:rPr>
              <a:t>Meniscal Lesion Detection and Characterization in Adult Knee MRI: A Deep Learning Model with External Validation.</a:t>
            </a:r>
            <a:r>
              <a:rPr lang="en-US">
                <a:ea typeface="+mn-lt"/>
                <a:cs typeface="+mn-lt"/>
              </a:rPr>
              <a:t> Physica Medica 83:64-71 (2021). doi:10.1016/j.ejmp.2021.02.010</a:t>
            </a:r>
            <a:endParaRPr lang="en-US"/>
          </a:p>
          <a:p>
            <a:r>
              <a:rPr lang="en-US">
                <a:ea typeface="+mn-lt"/>
                <a:cs typeface="+mn-lt"/>
              </a:rPr>
              <a:t>Gulshan V </a:t>
            </a:r>
            <a:r>
              <a:rPr lang="en-US" b="1">
                <a:ea typeface="+mn-lt"/>
                <a:cs typeface="+mn-lt"/>
              </a:rPr>
              <a:t>et al.</a:t>
            </a:r>
            <a:r>
              <a:rPr lang="en-US">
                <a:ea typeface="+mn-lt"/>
                <a:cs typeface="+mn-lt"/>
              </a:rPr>
              <a:t> </a:t>
            </a:r>
            <a:r>
              <a:rPr lang="en-US" i="1">
                <a:ea typeface="+mn-lt"/>
                <a:cs typeface="+mn-lt"/>
              </a:rPr>
              <a:t>Development and Validation of a Deep Learning Algorithm for Detection of Diabetic Retinopathy in Retinal Fundus Photographs.</a:t>
            </a:r>
            <a:r>
              <a:rPr lang="en-US">
                <a:ea typeface="+mn-lt"/>
                <a:cs typeface="+mn-lt"/>
              </a:rPr>
              <a:t> JAMA 316 (22):2402-2410 (2016). doi:10.1001/jama.2016.17216</a:t>
            </a:r>
            <a:endParaRPr lang="en-US"/>
          </a:p>
          <a:p>
            <a:r>
              <a:rPr lang="en-US">
                <a:ea typeface="+mn-lt"/>
                <a:cs typeface="+mn-lt"/>
              </a:rPr>
              <a:t>Golan R, Jacob C, Denzinger J. </a:t>
            </a:r>
            <a:r>
              <a:rPr lang="en-US" i="1">
                <a:ea typeface="+mn-lt"/>
                <a:cs typeface="+mn-lt"/>
              </a:rPr>
              <a:t>Lung Nodule Detection in CT Images Using Deep CNNs.</a:t>
            </a:r>
            <a:r>
              <a:rPr lang="en-US">
                <a:ea typeface="+mn-lt"/>
                <a:cs typeface="+mn-lt"/>
              </a:rPr>
              <a:t> Proc. IJCNN 2016:243-250. doi:10.1109/IJCNN.2016.7727205</a:t>
            </a:r>
            <a:endParaRPr lang="en-US"/>
          </a:p>
          <a:p>
            <a:r>
              <a:rPr lang="en-US">
                <a:ea typeface="+mn-lt"/>
                <a:cs typeface="+mn-lt"/>
              </a:rPr>
              <a:t>Liu F </a:t>
            </a:r>
            <a:r>
              <a:rPr lang="en-US" b="1">
                <a:ea typeface="+mn-lt"/>
                <a:cs typeface="+mn-lt"/>
              </a:rPr>
              <a:t>et al.</a:t>
            </a:r>
            <a:r>
              <a:rPr lang="en-US">
                <a:ea typeface="+mn-lt"/>
                <a:cs typeface="+mn-lt"/>
              </a:rPr>
              <a:t> </a:t>
            </a:r>
            <a:r>
              <a:rPr lang="en-US" i="1">
                <a:ea typeface="+mn-lt"/>
                <a:cs typeface="+mn-lt"/>
              </a:rPr>
              <a:t>Deep Learning for Knee MRI: High Diagnostic Performance for Cartilage Lesion Detection.</a:t>
            </a:r>
            <a:r>
              <a:rPr lang="en-US">
                <a:ea typeface="+mn-lt"/>
                <a:cs typeface="+mn-lt"/>
              </a:rPr>
              <a:t> Radiology 289 (1):160-169 (2018). doi:10.1148/radiol.2018172986</a:t>
            </a:r>
            <a:endParaRPr lang="en-US"/>
          </a:p>
          <a:p>
            <a:r>
              <a:rPr lang="en-US">
                <a:ea typeface="+mn-lt"/>
                <a:cs typeface="+mn-lt"/>
              </a:rPr>
              <a:t>McNally E G </a:t>
            </a:r>
            <a:r>
              <a:rPr lang="en-US" b="1">
                <a:ea typeface="+mn-lt"/>
                <a:cs typeface="+mn-lt"/>
              </a:rPr>
              <a:t>et al.</a:t>
            </a:r>
            <a:r>
              <a:rPr lang="en-US">
                <a:ea typeface="+mn-lt"/>
                <a:cs typeface="+mn-lt"/>
              </a:rPr>
              <a:t> </a:t>
            </a:r>
            <a:r>
              <a:rPr lang="en-US" i="1">
                <a:ea typeface="+mn-lt"/>
                <a:cs typeface="+mn-lt"/>
              </a:rPr>
              <a:t>Role of MRI in the Clinical Management of the Acutely Locked Knee.</a:t>
            </a:r>
            <a:r>
              <a:rPr lang="en-US">
                <a:ea typeface="+mn-lt"/>
                <a:cs typeface="+mn-lt"/>
              </a:rPr>
              <a:t> Skeletal Radiology 31 (10):570-573 (2002). doi:10.1007/s00256-002-0557-1</a:t>
            </a:r>
            <a:endParaRPr lang="en-US"/>
          </a:p>
          <a:p>
            <a:pPr>
              <a:buClr>
                <a:srgbClr val="939393"/>
              </a:buClr>
            </a:pPr>
            <a:r>
              <a:rPr lang="en-US"/>
              <a:t>Etc. (listed on final report)</a:t>
            </a:r>
          </a:p>
          <a:p>
            <a:pPr>
              <a:buClr>
                <a:srgbClr val="939393"/>
              </a:buClr>
            </a:pPr>
            <a:endParaRPr lang="en-US"/>
          </a:p>
          <a:p>
            <a:pPr>
              <a:buClr>
                <a:srgbClr val="939393"/>
              </a:buClr>
            </a:pPr>
            <a:r>
              <a:rPr lang="en-US" sz="4000" b="1"/>
              <a:t>Acknowledgments: Dr. Santos, Stanford ML group</a:t>
            </a:r>
          </a:p>
          <a:p>
            <a:pPr marL="569595" indent="-337820">
              <a:buClr>
                <a:srgbClr val="939393"/>
              </a:buClr>
            </a:pPr>
            <a:endParaRPr lang="en-US"/>
          </a:p>
          <a:p>
            <a:pPr marL="569595" lvl="1" indent="-337820">
              <a:buClr>
                <a:srgbClr val="939393"/>
              </a:buClr>
            </a:pPr>
            <a:endParaRPr lang="en-US"/>
          </a:p>
          <a:p>
            <a:pPr marL="569595" lvl="1" indent="-337820">
              <a:buClr>
                <a:srgbClr val="939393"/>
              </a:buClr>
              <a:buFont typeface="Courier New" panose="020B0604020202020204" pitchFamily="34" charset="0"/>
              <a:buChar char="o"/>
            </a:pPr>
            <a:endParaRPr lang="en-US"/>
          </a:p>
        </p:txBody>
      </p:sp>
      <p:sp>
        <p:nvSpPr>
          <p:cNvPr id="4" name="Title 3">
            <a:extLst>
              <a:ext uri="{FF2B5EF4-FFF2-40B4-BE49-F238E27FC236}">
                <a16:creationId xmlns:a16="http://schemas.microsoft.com/office/drawing/2014/main" id="{9BBFDDA6-7D68-A76D-0BC5-A4906C11A086}"/>
              </a:ext>
            </a:extLst>
          </p:cNvPr>
          <p:cNvSpPr>
            <a:spLocks noGrp="1"/>
          </p:cNvSpPr>
          <p:nvPr>
            <p:ph type="title"/>
          </p:nvPr>
        </p:nvSpPr>
        <p:spPr/>
        <p:txBody>
          <a:bodyPr/>
          <a:lstStyle/>
          <a:p>
            <a:r>
              <a:rPr lang="en-US">
                <a:latin typeface="Arial Nova"/>
                <a:ea typeface="UD Digi Kyokasho NK-B"/>
              </a:rPr>
              <a:t>Sources</a:t>
            </a:r>
            <a:endParaRPr lang="en-US"/>
          </a:p>
        </p:txBody>
      </p:sp>
    </p:spTree>
    <p:extLst>
      <p:ext uri="{BB962C8B-B14F-4D97-AF65-F5344CB8AC3E}">
        <p14:creationId xmlns:p14="http://schemas.microsoft.com/office/powerpoint/2010/main" val="327405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0E6D09-6830-A063-F21A-1147BE667194}"/>
              </a:ext>
            </a:extLst>
          </p:cNvPr>
          <p:cNvSpPr>
            <a:spLocks noGrp="1"/>
          </p:cNvSpPr>
          <p:nvPr>
            <p:ph type="title"/>
          </p:nvPr>
        </p:nvSpPr>
        <p:spPr>
          <a:xfrm>
            <a:off x="2448911" y="2688022"/>
            <a:ext cx="7478111" cy="745389"/>
          </a:xfrm>
        </p:spPr>
        <p:txBody>
          <a:bodyPr>
            <a:normAutofit/>
          </a:bodyPr>
          <a:lstStyle/>
          <a:p>
            <a:pPr algn="ctr"/>
            <a:r>
              <a:rPr lang="en-US">
                <a:latin typeface="Arial Nova"/>
                <a:ea typeface="UD Digi Kyokasho NK-B"/>
              </a:rPr>
              <a:t>Questions???</a:t>
            </a:r>
            <a:endParaRPr lang="en-US"/>
          </a:p>
        </p:txBody>
      </p:sp>
    </p:spTree>
    <p:extLst>
      <p:ext uri="{BB962C8B-B14F-4D97-AF65-F5344CB8AC3E}">
        <p14:creationId xmlns:p14="http://schemas.microsoft.com/office/powerpoint/2010/main" val="5514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D3A2AD-F28A-4593-9617-E9E1E60C509B}"/>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77B06B01-5C27-FC86-FB06-F492F511E743}"/>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723C62A0-46D2-E498-91E2-3C564DB1CADC}"/>
              </a:ext>
            </a:extLst>
          </p:cNvPr>
          <p:cNvSpPr>
            <a:spLocks noGrp="1"/>
          </p:cNvSpPr>
          <p:nvPr>
            <p:ph type="title"/>
          </p:nvPr>
        </p:nvSpPr>
        <p:spPr/>
        <p:txBody>
          <a:bodyPr>
            <a:normAutofit fontScale="90000"/>
          </a:bodyPr>
          <a:lstStyle/>
          <a:p>
            <a:r>
              <a:rPr lang="en-US">
                <a:latin typeface="Arial Nova"/>
                <a:ea typeface="UD Digi Kyokasho NK-B"/>
              </a:rPr>
              <a:t>END OF PRESENTATION: BELOW SLIDES ARE OPTION</a:t>
            </a:r>
            <a:endParaRPr lang="en-US"/>
          </a:p>
        </p:txBody>
      </p:sp>
    </p:spTree>
    <p:extLst>
      <p:ext uri="{BB962C8B-B14F-4D97-AF65-F5344CB8AC3E}">
        <p14:creationId xmlns:p14="http://schemas.microsoft.com/office/powerpoint/2010/main" val="414013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atient injury&#10;&#10;AI-generated content may be incorrect.">
            <a:extLst>
              <a:ext uri="{FF2B5EF4-FFF2-40B4-BE49-F238E27FC236}">
                <a16:creationId xmlns:a16="http://schemas.microsoft.com/office/drawing/2014/main" id="{B0D3D5DD-CB72-5EFD-26A3-FA2793888795}"/>
              </a:ext>
            </a:extLst>
          </p:cNvPr>
          <p:cNvPicPr>
            <a:picLocks noChangeAspect="1"/>
          </p:cNvPicPr>
          <p:nvPr/>
        </p:nvPicPr>
        <p:blipFill>
          <a:blip r:embed="rId2"/>
          <a:stretch>
            <a:fillRect/>
          </a:stretch>
        </p:blipFill>
        <p:spPr>
          <a:xfrm>
            <a:off x="3223142" y="-1"/>
            <a:ext cx="5745716" cy="6383548"/>
          </a:xfrm>
          <a:prstGeom prst="rect">
            <a:avLst/>
          </a:prstGeom>
        </p:spPr>
      </p:pic>
    </p:spTree>
    <p:extLst>
      <p:ext uri="{BB962C8B-B14F-4D97-AF65-F5344CB8AC3E}">
        <p14:creationId xmlns:p14="http://schemas.microsoft.com/office/powerpoint/2010/main" val="326747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10;&#10;AI-generated content may be incorrect.">
            <a:extLst>
              <a:ext uri="{FF2B5EF4-FFF2-40B4-BE49-F238E27FC236}">
                <a16:creationId xmlns:a16="http://schemas.microsoft.com/office/drawing/2014/main" id="{14913796-BD19-3FC5-0149-6EBAD6FC5537}"/>
              </a:ext>
            </a:extLst>
          </p:cNvPr>
          <p:cNvPicPr>
            <a:picLocks noChangeAspect="1"/>
          </p:cNvPicPr>
          <p:nvPr/>
        </p:nvPicPr>
        <p:blipFill>
          <a:blip r:embed="rId2"/>
          <a:stretch>
            <a:fillRect/>
          </a:stretch>
        </p:blipFill>
        <p:spPr>
          <a:xfrm>
            <a:off x="684207" y="539792"/>
            <a:ext cx="4070051" cy="1941663"/>
          </a:xfrm>
          <a:prstGeom prst="rect">
            <a:avLst/>
          </a:prstGeom>
        </p:spPr>
      </p:pic>
      <p:pic>
        <p:nvPicPr>
          <p:cNvPr id="7" name="Picture 6" descr="A screenshot of a device&#10;&#10;AI-generated content may be incorrect.">
            <a:extLst>
              <a:ext uri="{FF2B5EF4-FFF2-40B4-BE49-F238E27FC236}">
                <a16:creationId xmlns:a16="http://schemas.microsoft.com/office/drawing/2014/main" id="{3DECD191-5650-47C3-6423-80DD57B00B85}"/>
              </a:ext>
            </a:extLst>
          </p:cNvPr>
          <p:cNvPicPr>
            <a:picLocks noChangeAspect="1"/>
          </p:cNvPicPr>
          <p:nvPr/>
        </p:nvPicPr>
        <p:blipFill>
          <a:blip r:embed="rId3"/>
          <a:stretch>
            <a:fillRect/>
          </a:stretch>
        </p:blipFill>
        <p:spPr>
          <a:xfrm>
            <a:off x="572323" y="2861221"/>
            <a:ext cx="4076702" cy="276620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7D355473-7491-D4D9-F91F-4F181FCD96A0}"/>
              </a:ext>
            </a:extLst>
          </p:cNvPr>
          <p:cNvPicPr>
            <a:picLocks noChangeAspect="1"/>
          </p:cNvPicPr>
          <p:nvPr/>
        </p:nvPicPr>
        <p:blipFill>
          <a:blip r:embed="rId4"/>
          <a:stretch>
            <a:fillRect/>
          </a:stretch>
        </p:blipFill>
        <p:spPr>
          <a:xfrm>
            <a:off x="5890428" y="-123215"/>
            <a:ext cx="5720032" cy="3262582"/>
          </a:xfrm>
          <a:prstGeom prst="rect">
            <a:avLst/>
          </a:prstGeom>
        </p:spPr>
      </p:pic>
      <p:pic>
        <p:nvPicPr>
          <p:cNvPr id="9" name="Picture 8" descr="A diagram of a target with an arrow&#10;&#10;AI-generated content may be incorrect.">
            <a:extLst>
              <a:ext uri="{FF2B5EF4-FFF2-40B4-BE49-F238E27FC236}">
                <a16:creationId xmlns:a16="http://schemas.microsoft.com/office/drawing/2014/main" id="{DED886B1-1D4A-CA11-F513-CA9E91ACBE43}"/>
              </a:ext>
            </a:extLst>
          </p:cNvPr>
          <p:cNvPicPr>
            <a:picLocks noChangeAspect="1"/>
          </p:cNvPicPr>
          <p:nvPr/>
        </p:nvPicPr>
        <p:blipFill>
          <a:blip r:embed="rId5"/>
          <a:stretch>
            <a:fillRect/>
          </a:stretch>
        </p:blipFill>
        <p:spPr>
          <a:xfrm>
            <a:off x="6947313" y="3011238"/>
            <a:ext cx="3596795" cy="3278039"/>
          </a:xfrm>
          <a:prstGeom prst="rect">
            <a:avLst/>
          </a:prstGeom>
        </p:spPr>
      </p:pic>
    </p:spTree>
    <p:extLst>
      <p:ext uri="{BB962C8B-B14F-4D97-AF65-F5344CB8AC3E}">
        <p14:creationId xmlns:p14="http://schemas.microsoft.com/office/powerpoint/2010/main" val="296057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A863B-6A17-C55C-950B-783966397D7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BB23D400-71EB-B3D9-3AD6-78003E3C0299}"/>
              </a:ext>
            </a:extLst>
          </p:cNvPr>
          <p:cNvGrpSpPr/>
          <p:nvPr/>
        </p:nvGrpSpPr>
        <p:grpSpPr>
          <a:xfrm rot="18900304">
            <a:off x="-2562050" y="2747489"/>
            <a:ext cx="6948772" cy="1051184"/>
            <a:chOff x="1019436" y="2377815"/>
            <a:chExt cx="6948772" cy="1051184"/>
          </a:xfrm>
        </p:grpSpPr>
        <p:sp>
          <p:nvSpPr>
            <p:cNvPr id="6" name="Isosceles Triangle 5">
              <a:extLst>
                <a:ext uri="{FF2B5EF4-FFF2-40B4-BE49-F238E27FC236}">
                  <a16:creationId xmlns:a16="http://schemas.microsoft.com/office/drawing/2014/main" id="{7F99CC41-20B9-9366-B4B0-01083BC925B7}"/>
                </a:ext>
              </a:extLst>
            </p:cNvPr>
            <p:cNvSpPr/>
            <p:nvPr/>
          </p:nvSpPr>
          <p:spPr>
            <a:xfrm rot="5400000">
              <a:off x="6036568" y="1232756"/>
              <a:ext cx="550912" cy="3312368"/>
            </a:xfrm>
            <a:prstGeom prst="triangl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9E7844D5-0CEB-D332-F88F-E2341A91AB19}"/>
                </a:ext>
              </a:extLst>
            </p:cNvPr>
            <p:cNvSpPr/>
            <p:nvPr/>
          </p:nvSpPr>
          <p:spPr>
            <a:xfrm rot="16200000">
              <a:off x="2400164" y="1226654"/>
              <a:ext cx="550912" cy="33123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F68E35E5-9655-0DD9-4637-E5D25B2D4DAA}"/>
                </a:ext>
              </a:extLst>
            </p:cNvPr>
            <p:cNvSpPr/>
            <p:nvPr/>
          </p:nvSpPr>
          <p:spPr>
            <a:xfrm>
              <a:off x="3959541" y="2377815"/>
              <a:ext cx="1037048" cy="1051184"/>
            </a:xfrm>
            <a:prstGeom prst="ellipse">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highlight>
                  <a:srgbClr val="FFFF00"/>
                </a:highlight>
              </a:endParaRPr>
            </a:p>
          </p:txBody>
        </p:sp>
      </p:grpSp>
      <p:sp>
        <p:nvSpPr>
          <p:cNvPr id="14" name="Oval 13">
            <a:extLst>
              <a:ext uri="{FF2B5EF4-FFF2-40B4-BE49-F238E27FC236}">
                <a16:creationId xmlns:a16="http://schemas.microsoft.com/office/drawing/2014/main" id="{4CB25746-4DD8-4C6D-5630-8480778D5A9F}"/>
              </a:ext>
            </a:extLst>
          </p:cNvPr>
          <p:cNvSpPr/>
          <p:nvPr/>
        </p:nvSpPr>
        <p:spPr>
          <a:xfrm>
            <a:off x="4116298" y="1231362"/>
            <a:ext cx="669184" cy="683119"/>
          </a:xfrm>
          <a:prstGeom prst="ellipse">
            <a:avLst/>
          </a:prstGeom>
          <a:solidFill>
            <a:schemeClr val="bg2"/>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IN" sz="3600">
                <a:solidFill>
                  <a:schemeClr val="tx1"/>
                </a:solidFill>
              </a:rPr>
              <a:t>2</a:t>
            </a:r>
          </a:p>
        </p:txBody>
      </p:sp>
      <p:sp>
        <p:nvSpPr>
          <p:cNvPr id="16" name="Oval 15">
            <a:extLst>
              <a:ext uri="{FF2B5EF4-FFF2-40B4-BE49-F238E27FC236}">
                <a16:creationId xmlns:a16="http://schemas.microsoft.com/office/drawing/2014/main" id="{9DCEFBB3-F4E6-DA4E-F8DA-1C82CD28A615}"/>
              </a:ext>
            </a:extLst>
          </p:cNvPr>
          <p:cNvSpPr/>
          <p:nvPr/>
        </p:nvSpPr>
        <p:spPr>
          <a:xfrm>
            <a:off x="4450890" y="2224572"/>
            <a:ext cx="669184" cy="683119"/>
          </a:xfrm>
          <a:prstGeom prst="ellipse">
            <a:avLst/>
          </a:prstGeom>
          <a:solidFill>
            <a:schemeClr val="bg2"/>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IN" sz="3600">
                <a:solidFill>
                  <a:schemeClr val="tx1"/>
                </a:solidFill>
              </a:rPr>
              <a:t>3</a:t>
            </a:r>
          </a:p>
        </p:txBody>
      </p:sp>
      <p:sp>
        <p:nvSpPr>
          <p:cNvPr id="18" name="Oval 17">
            <a:extLst>
              <a:ext uri="{FF2B5EF4-FFF2-40B4-BE49-F238E27FC236}">
                <a16:creationId xmlns:a16="http://schemas.microsoft.com/office/drawing/2014/main" id="{CCA3BAB9-BA7D-616A-EE4C-B864C2FD8763}"/>
              </a:ext>
            </a:extLst>
          </p:cNvPr>
          <p:cNvSpPr/>
          <p:nvPr/>
        </p:nvSpPr>
        <p:spPr>
          <a:xfrm>
            <a:off x="3419286" y="202570"/>
            <a:ext cx="669184" cy="683119"/>
          </a:xfrm>
          <a:prstGeom prst="ellipse">
            <a:avLst/>
          </a:prstGeom>
          <a:solidFill>
            <a:schemeClr val="bg2"/>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IN" sz="3600">
                <a:solidFill>
                  <a:srgbClr val="4B4B4B"/>
                </a:solidFill>
              </a:rPr>
              <a:t>1</a:t>
            </a:r>
          </a:p>
        </p:txBody>
      </p:sp>
      <p:sp>
        <p:nvSpPr>
          <p:cNvPr id="20" name="Oval 19">
            <a:extLst>
              <a:ext uri="{FF2B5EF4-FFF2-40B4-BE49-F238E27FC236}">
                <a16:creationId xmlns:a16="http://schemas.microsoft.com/office/drawing/2014/main" id="{9D066697-F909-0135-882C-69E6C11C07BD}"/>
              </a:ext>
            </a:extLst>
          </p:cNvPr>
          <p:cNvSpPr/>
          <p:nvPr/>
        </p:nvSpPr>
        <p:spPr>
          <a:xfrm>
            <a:off x="4346727" y="3263050"/>
            <a:ext cx="669184" cy="683119"/>
          </a:xfrm>
          <a:prstGeom prst="ellipse">
            <a:avLst/>
          </a:prstGeom>
          <a:solidFill>
            <a:schemeClr val="bg2"/>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IN" sz="3600">
                <a:solidFill>
                  <a:schemeClr val="tx1"/>
                </a:solidFill>
              </a:rPr>
              <a:t>4</a:t>
            </a:r>
          </a:p>
        </p:txBody>
      </p:sp>
      <p:sp>
        <p:nvSpPr>
          <p:cNvPr id="22" name="Oval 21">
            <a:extLst>
              <a:ext uri="{FF2B5EF4-FFF2-40B4-BE49-F238E27FC236}">
                <a16:creationId xmlns:a16="http://schemas.microsoft.com/office/drawing/2014/main" id="{7F2F1E81-A1F6-CBC7-0A43-64F9133C7274}"/>
              </a:ext>
            </a:extLst>
          </p:cNvPr>
          <p:cNvSpPr/>
          <p:nvPr/>
        </p:nvSpPr>
        <p:spPr>
          <a:xfrm>
            <a:off x="3570014" y="4301048"/>
            <a:ext cx="669184" cy="683119"/>
          </a:xfrm>
          <a:prstGeom prst="ellipse">
            <a:avLst/>
          </a:prstGeom>
          <a:solidFill>
            <a:schemeClr val="bg2"/>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IN" sz="3200">
                <a:solidFill>
                  <a:schemeClr val="tx1"/>
                </a:solidFill>
              </a:rPr>
              <a:t>5</a:t>
            </a:r>
          </a:p>
        </p:txBody>
      </p:sp>
      <p:sp>
        <p:nvSpPr>
          <p:cNvPr id="24" name="Rectangle: Rounded Corners 23">
            <a:extLst>
              <a:ext uri="{FF2B5EF4-FFF2-40B4-BE49-F238E27FC236}">
                <a16:creationId xmlns:a16="http://schemas.microsoft.com/office/drawing/2014/main" id="{F065B23B-9E81-0EE5-9842-B52A27DDB268}"/>
              </a:ext>
            </a:extLst>
          </p:cNvPr>
          <p:cNvSpPr/>
          <p:nvPr/>
        </p:nvSpPr>
        <p:spPr>
          <a:xfrm>
            <a:off x="4241462" y="170754"/>
            <a:ext cx="6504212" cy="648000"/>
          </a:xfrm>
          <a:prstGeom prst="roundRect">
            <a:avLst/>
          </a:prstGeom>
          <a:solidFill>
            <a:schemeClr val="bg2"/>
          </a:solidFill>
          <a:ln w="28575">
            <a:solidFill>
              <a:srgbClr val="43D991"/>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2400" b="1">
                <a:solidFill>
                  <a:schemeClr val="tx2"/>
                </a:solidFill>
              </a:rPr>
              <a:t>Introduction</a:t>
            </a:r>
            <a:endParaRPr lang="en-US" altLang="en-US" sz="2400" b="1">
              <a:solidFill>
                <a:schemeClr val="tx2"/>
              </a:solidFill>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76027B52-0846-9432-6BA1-8B91260E6012}"/>
              </a:ext>
            </a:extLst>
          </p:cNvPr>
          <p:cNvSpPr/>
          <p:nvPr/>
        </p:nvSpPr>
        <p:spPr>
          <a:xfrm>
            <a:off x="5260005" y="3265632"/>
            <a:ext cx="6468566" cy="648000"/>
          </a:xfrm>
          <a:prstGeom prst="roundRect">
            <a:avLst/>
          </a:prstGeom>
          <a:solidFill>
            <a:schemeClr val="bg2"/>
          </a:solidFill>
          <a:ln w="28575">
            <a:solidFill>
              <a:srgbClr val="C572EC"/>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spcBef>
                <a:spcPct val="0"/>
              </a:spcBef>
              <a:spcAft>
                <a:spcPct val="0"/>
              </a:spcAft>
            </a:pPr>
            <a:r>
              <a:rPr lang="en-US" sz="2400" b="1">
                <a:solidFill>
                  <a:srgbClr val="000000"/>
                </a:solidFill>
                <a:ea typeface="+mn-lt"/>
                <a:cs typeface="+mn-lt"/>
              </a:rPr>
              <a:t>Baseline Selection</a:t>
            </a:r>
            <a:endParaRPr lang="en-US" sz="2200">
              <a:solidFill>
                <a:srgbClr val="000000"/>
              </a:solidFill>
            </a:endParaRPr>
          </a:p>
        </p:txBody>
      </p:sp>
      <p:sp>
        <p:nvSpPr>
          <p:cNvPr id="28" name="Rectangle: Rounded Corners 27">
            <a:extLst>
              <a:ext uri="{FF2B5EF4-FFF2-40B4-BE49-F238E27FC236}">
                <a16:creationId xmlns:a16="http://schemas.microsoft.com/office/drawing/2014/main" id="{E1177FD4-C1AC-97D8-5C31-2A8A07BCA6BF}"/>
              </a:ext>
            </a:extLst>
          </p:cNvPr>
          <p:cNvSpPr/>
          <p:nvPr/>
        </p:nvSpPr>
        <p:spPr>
          <a:xfrm>
            <a:off x="4449123" y="4302018"/>
            <a:ext cx="6504212" cy="648000"/>
          </a:xfrm>
          <a:prstGeom prst="roundRect">
            <a:avLst/>
          </a:prstGeom>
          <a:solidFill>
            <a:schemeClr val="bg2"/>
          </a:solidFill>
          <a:ln w="28575">
            <a:solidFill>
              <a:srgbClr val="F79438"/>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spcBef>
                <a:spcPct val="0"/>
              </a:spcBef>
              <a:spcAft>
                <a:spcPct val="0"/>
              </a:spcAft>
            </a:pPr>
            <a:r>
              <a:rPr lang="en-US" sz="2400" b="1">
                <a:solidFill>
                  <a:srgbClr val="000000"/>
                </a:solidFill>
                <a:ea typeface="+mn-lt"/>
                <a:cs typeface="+mn-lt"/>
              </a:rPr>
              <a:t>Baseline Implementation</a:t>
            </a:r>
            <a:endParaRPr lang="en-US" sz="2400" b="1"/>
          </a:p>
        </p:txBody>
      </p:sp>
      <p:sp>
        <p:nvSpPr>
          <p:cNvPr id="30" name="Rectangle: Rounded Corners 29">
            <a:extLst>
              <a:ext uri="{FF2B5EF4-FFF2-40B4-BE49-F238E27FC236}">
                <a16:creationId xmlns:a16="http://schemas.microsoft.com/office/drawing/2014/main" id="{44BB26D0-7FB7-7310-ADB6-EEBA38C22A0E}"/>
              </a:ext>
            </a:extLst>
          </p:cNvPr>
          <p:cNvSpPr/>
          <p:nvPr/>
        </p:nvSpPr>
        <p:spPr>
          <a:xfrm>
            <a:off x="4119220" y="5257341"/>
            <a:ext cx="6504212" cy="648000"/>
          </a:xfrm>
          <a:prstGeom prst="roundRect">
            <a:avLst/>
          </a:prstGeom>
          <a:solidFill>
            <a:schemeClr val="bg2"/>
          </a:solidFill>
          <a:ln w="28575">
            <a:solidFill>
              <a:srgbClr val="19C2FC"/>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spcBef>
                <a:spcPct val="0"/>
              </a:spcBef>
              <a:spcAft>
                <a:spcPct val="0"/>
              </a:spcAft>
            </a:pPr>
            <a:r>
              <a:rPr lang="en-US" sz="2400" b="1">
                <a:solidFill>
                  <a:srgbClr val="000000"/>
                </a:solidFill>
                <a:ea typeface="+mn-lt"/>
                <a:cs typeface="+mn-lt"/>
              </a:rPr>
              <a:t>Model Improvements and Future Work</a:t>
            </a:r>
            <a:endParaRPr lang="en-US" sz="2400" b="1"/>
          </a:p>
        </p:txBody>
      </p:sp>
      <p:sp>
        <p:nvSpPr>
          <p:cNvPr id="32" name="Rectangle: Rounded Corners 31">
            <a:extLst>
              <a:ext uri="{FF2B5EF4-FFF2-40B4-BE49-F238E27FC236}">
                <a16:creationId xmlns:a16="http://schemas.microsoft.com/office/drawing/2014/main" id="{70B8FFE8-BBC6-48AA-76F6-B392ECF39003}"/>
              </a:ext>
            </a:extLst>
          </p:cNvPr>
          <p:cNvSpPr/>
          <p:nvPr/>
        </p:nvSpPr>
        <p:spPr>
          <a:xfrm>
            <a:off x="5261120" y="2225613"/>
            <a:ext cx="6468566" cy="648000"/>
          </a:xfrm>
          <a:prstGeom prst="roundRect">
            <a:avLst/>
          </a:prstGeom>
          <a:solidFill>
            <a:schemeClr val="bg2"/>
          </a:solidFill>
          <a:ln w="28575">
            <a:solidFill>
              <a:srgbClr val="F4E112"/>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spcBef>
                <a:spcPct val="0"/>
              </a:spcBef>
              <a:spcAft>
                <a:spcPct val="0"/>
              </a:spcAft>
            </a:pPr>
            <a:r>
              <a:rPr lang="en-US" sz="2400" b="1">
                <a:solidFill>
                  <a:srgbClr val="000000"/>
                </a:solidFill>
                <a:ea typeface="+mn-lt"/>
                <a:cs typeface="+mn-lt"/>
              </a:rPr>
              <a:t>Technical Approach</a:t>
            </a:r>
            <a:endParaRPr lang="en-US" sz="2400" b="1">
              <a:solidFill>
                <a:srgbClr val="000000"/>
              </a:solidFill>
            </a:endParaRPr>
          </a:p>
        </p:txBody>
      </p:sp>
      <p:sp>
        <p:nvSpPr>
          <p:cNvPr id="34" name="Rectangle: Rounded Corners 33">
            <a:extLst>
              <a:ext uri="{FF2B5EF4-FFF2-40B4-BE49-F238E27FC236}">
                <a16:creationId xmlns:a16="http://schemas.microsoft.com/office/drawing/2014/main" id="{AD74FA54-4C2E-D209-C08F-1E06CDA08DBE}"/>
              </a:ext>
            </a:extLst>
          </p:cNvPr>
          <p:cNvSpPr/>
          <p:nvPr/>
        </p:nvSpPr>
        <p:spPr>
          <a:xfrm>
            <a:off x="4893878" y="1155042"/>
            <a:ext cx="7203652" cy="648000"/>
          </a:xfrm>
          <a:prstGeom prst="roundRect">
            <a:avLst/>
          </a:prstGeom>
          <a:solidFill>
            <a:schemeClr val="bg2"/>
          </a:solidFill>
          <a:ln w="28575">
            <a:solidFill>
              <a:srgbClr val="4C8EFD"/>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eaLnBrk="0" fontAlgn="base" hangingPunct="0">
              <a:spcBef>
                <a:spcPct val="0"/>
              </a:spcBef>
              <a:spcAft>
                <a:spcPct val="0"/>
              </a:spcAft>
            </a:pPr>
            <a:r>
              <a:rPr lang="en-US" sz="2400" b="1">
                <a:solidFill>
                  <a:srgbClr val="000000"/>
                </a:solidFill>
                <a:cs typeface="Arial"/>
              </a:rPr>
              <a:t>Motivation</a:t>
            </a:r>
          </a:p>
        </p:txBody>
      </p:sp>
      <p:sp>
        <p:nvSpPr>
          <p:cNvPr id="36" name="Oval 35">
            <a:extLst>
              <a:ext uri="{FF2B5EF4-FFF2-40B4-BE49-F238E27FC236}">
                <a16:creationId xmlns:a16="http://schemas.microsoft.com/office/drawing/2014/main" id="{8C9BBFA1-E324-8A96-EBF9-08798D363615}"/>
              </a:ext>
            </a:extLst>
          </p:cNvPr>
          <p:cNvSpPr/>
          <p:nvPr/>
        </p:nvSpPr>
        <p:spPr>
          <a:xfrm>
            <a:off x="3229129" y="5229344"/>
            <a:ext cx="669184" cy="683119"/>
          </a:xfrm>
          <a:prstGeom prst="ellipse">
            <a:avLst/>
          </a:prstGeom>
          <a:solidFill>
            <a:schemeClr val="bg2"/>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IN" sz="3600">
                <a:solidFill>
                  <a:schemeClr val="tx1"/>
                </a:solidFill>
              </a:rPr>
              <a:t>6</a:t>
            </a:r>
          </a:p>
        </p:txBody>
      </p:sp>
      <p:sp>
        <p:nvSpPr>
          <p:cNvPr id="38" name="Google Shape;410;p16">
            <a:extLst>
              <a:ext uri="{FF2B5EF4-FFF2-40B4-BE49-F238E27FC236}">
                <a16:creationId xmlns:a16="http://schemas.microsoft.com/office/drawing/2014/main" id="{C94D4AE5-3E2B-0975-607C-88B31C657B2D}"/>
              </a:ext>
            </a:extLst>
          </p:cNvPr>
          <p:cNvSpPr/>
          <p:nvPr/>
        </p:nvSpPr>
        <p:spPr>
          <a:xfrm>
            <a:off x="176537" y="145978"/>
            <a:ext cx="2892490" cy="562848"/>
          </a:xfrm>
          <a:prstGeom prst="rect">
            <a:avLst/>
          </a:prstGeom>
          <a:solidFill>
            <a:schemeClr val="bg2"/>
          </a:solidFill>
          <a:ln>
            <a:solidFill>
              <a:schemeClr val="bg2"/>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a:spcBef>
                <a:spcPts val="0"/>
              </a:spcBef>
              <a:spcAft>
                <a:spcPts val="0"/>
              </a:spcAft>
              <a:buNone/>
            </a:pPr>
            <a:r>
              <a:rPr lang="en-US" sz="3200" b="1">
                <a:solidFill>
                  <a:srgbClr val="4B4B4B"/>
                </a:solidFill>
                <a:latin typeface="Arial Nova"/>
                <a:cs typeface="Times New Roman"/>
              </a:rPr>
              <a:t>Contents</a:t>
            </a:r>
            <a:endParaRPr lang="en-US"/>
          </a:p>
        </p:txBody>
      </p:sp>
    </p:spTree>
    <p:extLst>
      <p:ext uri="{BB962C8B-B14F-4D97-AF65-F5344CB8AC3E}">
        <p14:creationId xmlns:p14="http://schemas.microsoft.com/office/powerpoint/2010/main" val="11909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 fill="hold" nodeType="clickEffect" p14:presetBounceEnd="5000">
                                      <p:stCondLst>
                                        <p:cond delay="0"/>
                                      </p:stCondLst>
                                      <p:childTnLst>
                                        <p:animRot by="1200000" p14:bounceEnd="5000">
                                          <p:cBhvr>
                                            <p:cTn id="6" dur="75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200000">
                                          <p:cBhvr>
                                            <p:cTn id="10" dur="750" fill="hold"/>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1200000">
                                          <p:cBhvr>
                                            <p:cTn id="14" dur="700" fill="hold"/>
                                            <p:tgtEl>
                                              <p:spTgt spid="10"/>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1200000">
                                          <p:cBhvr>
                                            <p:cTn id="18" dur="750" fill="hold"/>
                                            <p:tgtEl>
                                              <p:spTgt spid="1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1200000">
                                          <p:cBhvr>
                                            <p:cTn id="22" dur="7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 fill="hold" nodeType="clickEffect">
                                      <p:stCondLst>
                                        <p:cond delay="0"/>
                                      </p:stCondLst>
                                      <p:childTnLst>
                                        <p:animRot by="1200000">
                                          <p:cBhvr>
                                            <p:cTn id="6" dur="75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200000">
                                          <p:cBhvr>
                                            <p:cTn id="10" dur="750" fill="hold"/>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1200000">
                                          <p:cBhvr>
                                            <p:cTn id="14" dur="700" fill="hold"/>
                                            <p:tgtEl>
                                              <p:spTgt spid="10"/>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1200000">
                                          <p:cBhvr>
                                            <p:cTn id="18" dur="750" fill="hold"/>
                                            <p:tgtEl>
                                              <p:spTgt spid="1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1200000">
                                          <p:cBhvr>
                                            <p:cTn id="22" dur="7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5AD4-0BB0-15AA-B2FE-BEA2D1C3E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546B7-620F-5056-18ED-70B0B7FD192F}"/>
              </a:ext>
            </a:extLst>
          </p:cNvPr>
          <p:cNvSpPr>
            <a:spLocks noGrp="1"/>
          </p:cNvSpPr>
          <p:nvPr>
            <p:ph type="title"/>
          </p:nvPr>
        </p:nvSpPr>
        <p:spPr/>
        <p:txBody>
          <a:bodyPr/>
          <a:lstStyle/>
          <a:p>
            <a:pPr>
              <a:lnSpc>
                <a:spcPts val="1650"/>
              </a:lnSpc>
            </a:pPr>
            <a:r>
              <a:rPr lang="en-US" b="1">
                <a:effectLst/>
                <a:latin typeface="微软雅黑" panose="020B0503020204020204" pitchFamily="34" charset="-122"/>
                <a:ea typeface="微软雅黑" panose="020B0503020204020204" pitchFamily="34" charset="-122"/>
              </a:rPr>
              <a:t>2.1: Dataset Description</a:t>
            </a:r>
            <a:endParaRPr lang="en-US">
              <a:effectLst/>
            </a:endParaRPr>
          </a:p>
        </p:txBody>
      </p:sp>
      <p:pic>
        <p:nvPicPr>
          <p:cNvPr id="9" name="Picture 8">
            <a:extLst>
              <a:ext uri="{FF2B5EF4-FFF2-40B4-BE49-F238E27FC236}">
                <a16:creationId xmlns:a16="http://schemas.microsoft.com/office/drawing/2014/main" id="{FA94B73E-556A-EAFA-6FFA-E04D7F6C41E2}"/>
              </a:ext>
            </a:extLst>
          </p:cNvPr>
          <p:cNvPicPr>
            <a:picLocks noChangeAspect="1"/>
          </p:cNvPicPr>
          <p:nvPr/>
        </p:nvPicPr>
        <p:blipFill>
          <a:blip r:embed="rId2"/>
          <a:stretch>
            <a:fillRect/>
          </a:stretch>
        </p:blipFill>
        <p:spPr>
          <a:xfrm>
            <a:off x="9401504" y="1268279"/>
            <a:ext cx="2333296" cy="2249564"/>
          </a:xfrm>
          <a:prstGeom prst="rect">
            <a:avLst/>
          </a:prstGeom>
        </p:spPr>
      </p:pic>
      <p:pic>
        <p:nvPicPr>
          <p:cNvPr id="11" name="Picture 10">
            <a:extLst>
              <a:ext uri="{FF2B5EF4-FFF2-40B4-BE49-F238E27FC236}">
                <a16:creationId xmlns:a16="http://schemas.microsoft.com/office/drawing/2014/main" id="{A03A299B-C298-6F22-D051-3F141B3341C1}"/>
              </a:ext>
            </a:extLst>
          </p:cNvPr>
          <p:cNvPicPr>
            <a:picLocks noChangeAspect="1"/>
          </p:cNvPicPr>
          <p:nvPr/>
        </p:nvPicPr>
        <p:blipFill>
          <a:blip r:embed="rId3"/>
          <a:stretch>
            <a:fillRect/>
          </a:stretch>
        </p:blipFill>
        <p:spPr>
          <a:xfrm>
            <a:off x="9401504" y="3517843"/>
            <a:ext cx="2333296" cy="2416840"/>
          </a:xfrm>
          <a:prstGeom prst="rect">
            <a:avLst/>
          </a:prstGeom>
        </p:spPr>
      </p:pic>
      <p:sp>
        <p:nvSpPr>
          <p:cNvPr id="13" name="TextBox 12">
            <a:extLst>
              <a:ext uri="{FF2B5EF4-FFF2-40B4-BE49-F238E27FC236}">
                <a16:creationId xmlns:a16="http://schemas.microsoft.com/office/drawing/2014/main" id="{605C41B3-CF49-B8AB-894F-AA60EB0FFF84}"/>
              </a:ext>
            </a:extLst>
          </p:cNvPr>
          <p:cNvSpPr txBox="1"/>
          <p:nvPr/>
        </p:nvSpPr>
        <p:spPr>
          <a:xfrm>
            <a:off x="457200" y="1609411"/>
            <a:ext cx="7394028" cy="3554819"/>
          </a:xfrm>
          <a:prstGeom prst="rect">
            <a:avLst/>
          </a:prstGeom>
          <a:noFill/>
        </p:spPr>
        <p:txBody>
          <a:bodyPr wrap="square">
            <a:spAutoFit/>
          </a:bodyPr>
          <a:lstStyle/>
          <a:p>
            <a:pPr algn="l">
              <a:lnSpc>
                <a:spcPts val="1800"/>
              </a:lnSpc>
            </a:pPr>
            <a:r>
              <a:rPr lang="en-US" b="1">
                <a:effectLst/>
                <a:latin typeface="微软雅黑" panose="020B0503020204020204" pitchFamily="34" charset="-122"/>
                <a:ea typeface="微软雅黑" panose="020B0503020204020204" pitchFamily="34" charset="-122"/>
              </a:rPr>
              <a:t>Dataset Overview</a:t>
            </a:r>
          </a:p>
          <a:p>
            <a:pPr>
              <a:lnSpc>
                <a:spcPts val="1800"/>
              </a:lnSpc>
            </a:pPr>
            <a:r>
              <a:rPr lang="en-US">
                <a:effectLst/>
                <a:latin typeface="微软雅黑" panose="020B0503020204020204" pitchFamily="34" charset="-122"/>
                <a:ea typeface="微软雅黑" panose="020B0503020204020204" pitchFamily="34" charset="-122"/>
              </a:rPr>
              <a:t>The Stanford </a:t>
            </a:r>
            <a:r>
              <a:rPr lang="en-US" err="1">
                <a:effectLst/>
                <a:latin typeface="微软雅黑" panose="020B0503020204020204" pitchFamily="34" charset="-122"/>
                <a:ea typeface="微软雅黑" panose="020B0503020204020204" pitchFamily="34" charset="-122"/>
              </a:rPr>
              <a:t>MRNet</a:t>
            </a:r>
            <a:r>
              <a:rPr lang="en-US">
                <a:effectLst/>
                <a:latin typeface="微软雅黑" panose="020B0503020204020204" pitchFamily="34" charset="-122"/>
                <a:ea typeface="微软雅黑" panose="020B0503020204020204" pitchFamily="34" charset="-122"/>
              </a:rPr>
              <a:t> dataset includes 1,370 MRI scans from patients, providing diverse imaging orientations essential for analyzing ACL injuries effectively.</a:t>
            </a:r>
            <a:endParaRPr lang="en-US">
              <a:effectLst/>
            </a:endParaRPr>
          </a:p>
          <a:p>
            <a:pPr algn="l">
              <a:lnSpc>
                <a:spcPts val="1800"/>
              </a:lnSpc>
            </a:pPr>
            <a:endParaRPr lang="en-US" b="1">
              <a:latin typeface="微软雅黑" panose="020B0503020204020204" pitchFamily="34" charset="-122"/>
              <a:ea typeface="微软雅黑" panose="020B0503020204020204" pitchFamily="34" charset="-122"/>
            </a:endParaRPr>
          </a:p>
          <a:p>
            <a:pPr>
              <a:lnSpc>
                <a:spcPts val="1800"/>
              </a:lnSpc>
            </a:pPr>
            <a:r>
              <a:rPr lang="en-US" b="1">
                <a:effectLst/>
                <a:latin typeface="微软雅黑" panose="020B0503020204020204" pitchFamily="34" charset="-122"/>
                <a:ea typeface="微软雅黑" panose="020B0503020204020204" pitchFamily="34" charset="-122"/>
              </a:rPr>
              <a:t>Labeling Significance</a:t>
            </a:r>
            <a:endParaRPr lang="en-US">
              <a:effectLst/>
            </a:endParaRPr>
          </a:p>
          <a:p>
            <a:pPr>
              <a:lnSpc>
                <a:spcPts val="1800"/>
              </a:lnSpc>
            </a:pPr>
            <a:r>
              <a:rPr lang="en-US">
                <a:effectLst/>
                <a:latin typeface="微软雅黑" panose="020B0503020204020204" pitchFamily="34" charset="-122"/>
                <a:ea typeface="微软雅黑" panose="020B0503020204020204" pitchFamily="34" charset="-122"/>
              </a:rPr>
              <a:t>Each image is meticulously labeled to indicate ACL tear presence and severity, which is vital for training machine learning models and ensuring accurate evaluations.</a:t>
            </a:r>
            <a:endParaRPr lang="en-US">
              <a:effectLst/>
            </a:endParaRPr>
          </a:p>
          <a:p>
            <a:pPr algn="l">
              <a:lnSpc>
                <a:spcPts val="1800"/>
              </a:lnSpc>
            </a:pPr>
            <a:endParaRPr lang="en-US" b="1">
              <a:effectLst/>
              <a:latin typeface="微软雅黑" panose="020B0503020204020204" pitchFamily="34" charset="-122"/>
              <a:ea typeface="微软雅黑" panose="020B0503020204020204" pitchFamily="34" charset="-122"/>
            </a:endParaRPr>
          </a:p>
          <a:p>
            <a:pPr>
              <a:lnSpc>
                <a:spcPts val="1800"/>
              </a:lnSpc>
            </a:pPr>
            <a:r>
              <a:rPr lang="en-US" b="1">
                <a:effectLst/>
                <a:latin typeface="微软雅黑" panose="020B0503020204020204" pitchFamily="34" charset="-122"/>
                <a:ea typeface="微软雅黑" panose="020B0503020204020204" pitchFamily="34" charset="-122"/>
              </a:rPr>
              <a:t>Preprocessing Techniques</a:t>
            </a:r>
            <a:endParaRPr lang="en-US">
              <a:effectLst/>
            </a:endParaRPr>
          </a:p>
          <a:p>
            <a:pPr>
              <a:lnSpc>
                <a:spcPts val="1800"/>
              </a:lnSpc>
            </a:pPr>
            <a:r>
              <a:rPr lang="en-US">
                <a:effectLst/>
                <a:latin typeface="微软雅黑" panose="020B0503020204020204" pitchFamily="34" charset="-122"/>
                <a:ea typeface="微软雅黑" panose="020B0503020204020204" pitchFamily="34" charset="-122"/>
              </a:rPr>
              <a:t>Advanced preprocessing methods, including slice standardization and normalization, were applied to enhance image quality and mitigate acquisition variability, improving model performance.</a:t>
            </a:r>
            <a:endParaRPr lang="en-US">
              <a:effectLst/>
            </a:endParaRPr>
          </a:p>
          <a:p>
            <a:pPr algn="l">
              <a:lnSpc>
                <a:spcPts val="1800"/>
              </a:lnSpc>
            </a:pPr>
            <a:endParaRPr lang="en-US">
              <a:effectLst/>
            </a:endParaRPr>
          </a:p>
        </p:txBody>
      </p:sp>
    </p:spTree>
    <p:extLst>
      <p:ext uri="{BB962C8B-B14F-4D97-AF65-F5344CB8AC3E}">
        <p14:creationId xmlns:p14="http://schemas.microsoft.com/office/powerpoint/2010/main" val="1555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6E24-5D37-02A1-F11A-0676AF34C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96888D-B9B9-4E0C-A547-19E3FE5A9BEB}"/>
              </a:ext>
            </a:extLst>
          </p:cNvPr>
          <p:cNvSpPr>
            <a:spLocks noGrp="1"/>
          </p:cNvSpPr>
          <p:nvPr>
            <p:ph type="title"/>
          </p:nvPr>
        </p:nvSpPr>
        <p:spPr>
          <a:xfrm>
            <a:off x="457200" y="544902"/>
            <a:ext cx="8057072" cy="807460"/>
          </a:xfrm>
        </p:spPr>
        <p:txBody>
          <a:bodyPr/>
          <a:lstStyle/>
          <a:p>
            <a:pPr>
              <a:lnSpc>
                <a:spcPts val="1650"/>
              </a:lnSpc>
            </a:pPr>
            <a:r>
              <a:rPr lang="en-US" b="1">
                <a:effectLst/>
                <a:latin typeface="微软雅黑" panose="020B0503020204020204" pitchFamily="34" charset="-122"/>
                <a:ea typeface="微软雅黑" panose="020B0503020204020204" pitchFamily="34" charset="-122"/>
              </a:rPr>
              <a:t>2.2 Model Architecture</a:t>
            </a:r>
            <a:endParaRPr lang="en-US">
              <a:effectLst/>
            </a:endParaRPr>
          </a:p>
        </p:txBody>
      </p:sp>
      <p:sp>
        <p:nvSpPr>
          <p:cNvPr id="13" name="TextBox 12">
            <a:extLst>
              <a:ext uri="{FF2B5EF4-FFF2-40B4-BE49-F238E27FC236}">
                <a16:creationId xmlns:a16="http://schemas.microsoft.com/office/drawing/2014/main" id="{177A293E-3F55-A336-7DE4-8A6B916B236F}"/>
              </a:ext>
            </a:extLst>
          </p:cNvPr>
          <p:cNvSpPr txBox="1"/>
          <p:nvPr/>
        </p:nvSpPr>
        <p:spPr>
          <a:xfrm>
            <a:off x="457200" y="1584233"/>
            <a:ext cx="6879021" cy="1836400"/>
          </a:xfrm>
          <a:prstGeom prst="rect">
            <a:avLst/>
          </a:prstGeom>
          <a:noFill/>
        </p:spPr>
        <p:txBody>
          <a:bodyPr wrap="square" lIns="91440" tIns="45720" rIns="91440" bIns="45720" anchor="t">
            <a:spAutoFit/>
          </a:bodyPr>
          <a:lstStyle/>
          <a:p>
            <a:pPr algn="l">
              <a:lnSpc>
                <a:spcPts val="1350"/>
              </a:lnSpc>
            </a:pPr>
            <a:r>
              <a:rPr lang="en-US" b="1">
                <a:effectLst/>
                <a:latin typeface="微软雅黑"/>
                <a:ea typeface="微软雅黑"/>
              </a:rPr>
              <a:t>ResNet-18 Integration</a:t>
            </a:r>
            <a:endParaRPr lang="en-US">
              <a:effectLst/>
              <a:latin typeface="微软雅黑"/>
              <a:ea typeface="微软雅黑"/>
            </a:endParaRPr>
          </a:p>
          <a:p>
            <a:pPr>
              <a:lnSpc>
                <a:spcPts val="1350"/>
              </a:lnSpc>
            </a:pPr>
            <a:endParaRPr lang="en-US" b="1">
              <a:latin typeface="微软雅黑"/>
              <a:ea typeface="微软雅黑"/>
            </a:endParaRPr>
          </a:p>
          <a:p>
            <a:pPr algn="l"/>
            <a:r>
              <a:rPr lang="en-US">
                <a:effectLst/>
                <a:latin typeface="微软雅黑"/>
                <a:ea typeface="微软雅黑"/>
              </a:rPr>
              <a:t>The ResNet-18 architecture, known for its deep learning capabilities, is enhanced with slice-attention pooling to improve focus on critical MRI features, facilitating accurate classification of ACL injuries through effective feature extraction and dimensionality expansion.</a:t>
            </a:r>
          </a:p>
        </p:txBody>
      </p:sp>
      <p:pic>
        <p:nvPicPr>
          <p:cNvPr id="2051" name="Picture 3">
            <a:extLst>
              <a:ext uri="{FF2B5EF4-FFF2-40B4-BE49-F238E27FC236}">
                <a16:creationId xmlns:a16="http://schemas.microsoft.com/office/drawing/2014/main" id="{A7263FA7-1860-95D9-A583-83B669DF6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979" y="186631"/>
            <a:ext cx="3077474" cy="2838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computer&#10;&#10;AI-generated content may be incorrect.">
            <a:extLst>
              <a:ext uri="{FF2B5EF4-FFF2-40B4-BE49-F238E27FC236}">
                <a16:creationId xmlns:a16="http://schemas.microsoft.com/office/drawing/2014/main" id="{DB2BBF62-EABC-2DC7-B3BB-BD0AAFD042CF}"/>
              </a:ext>
            </a:extLst>
          </p:cNvPr>
          <p:cNvPicPr>
            <a:picLocks noChangeAspect="1"/>
          </p:cNvPicPr>
          <p:nvPr/>
        </p:nvPicPr>
        <p:blipFill>
          <a:blip r:embed="rId3"/>
          <a:stretch>
            <a:fillRect/>
          </a:stretch>
        </p:blipFill>
        <p:spPr>
          <a:xfrm>
            <a:off x="470499" y="3156740"/>
            <a:ext cx="5629455" cy="3263661"/>
          </a:xfrm>
          <a:prstGeom prst="rect">
            <a:avLst/>
          </a:prstGeom>
        </p:spPr>
      </p:pic>
      <p:pic>
        <p:nvPicPr>
          <p:cNvPr id="4" name="Picture 3" descr="A diagram of a diagram&#10;&#10;AI-generated content may be incorrect.">
            <a:extLst>
              <a:ext uri="{FF2B5EF4-FFF2-40B4-BE49-F238E27FC236}">
                <a16:creationId xmlns:a16="http://schemas.microsoft.com/office/drawing/2014/main" id="{23F700B2-BECC-7790-5324-30DF73B09DA0}"/>
              </a:ext>
            </a:extLst>
          </p:cNvPr>
          <p:cNvPicPr>
            <a:picLocks noChangeAspect="1"/>
          </p:cNvPicPr>
          <p:nvPr/>
        </p:nvPicPr>
        <p:blipFill>
          <a:blip r:embed="rId4"/>
          <a:stretch>
            <a:fillRect/>
          </a:stretch>
        </p:blipFill>
        <p:spPr>
          <a:xfrm>
            <a:off x="6196641" y="3328718"/>
            <a:ext cx="5262114" cy="2702225"/>
          </a:xfrm>
          <a:prstGeom prst="rect">
            <a:avLst/>
          </a:prstGeom>
        </p:spPr>
      </p:pic>
    </p:spTree>
    <p:extLst>
      <p:ext uri="{BB962C8B-B14F-4D97-AF65-F5344CB8AC3E}">
        <p14:creationId xmlns:p14="http://schemas.microsoft.com/office/powerpoint/2010/main" val="18586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A228D-DE19-B695-441B-FCC7CD5F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D5967-42ED-07E5-190D-FF92B9834F3A}"/>
              </a:ext>
            </a:extLst>
          </p:cNvPr>
          <p:cNvSpPr>
            <a:spLocks noGrp="1"/>
          </p:cNvSpPr>
          <p:nvPr>
            <p:ph type="title"/>
          </p:nvPr>
        </p:nvSpPr>
        <p:spPr/>
        <p:txBody>
          <a:bodyPr/>
          <a:lstStyle/>
          <a:p>
            <a:pPr>
              <a:lnSpc>
                <a:spcPts val="1650"/>
              </a:lnSpc>
            </a:pPr>
            <a:r>
              <a:rPr lang="en-US" b="1">
                <a:effectLst/>
                <a:latin typeface="微软雅黑" panose="020B0503020204020204" pitchFamily="34" charset="-122"/>
                <a:ea typeface="微软雅黑" panose="020B0503020204020204" pitchFamily="34" charset="-122"/>
              </a:rPr>
              <a:t>3.2 Discussion of Findings</a:t>
            </a:r>
            <a:br>
              <a:rPr lang="en-US">
                <a:effectLst/>
              </a:rPr>
            </a:br>
            <a:endParaRPr lang="en-US">
              <a:effectLst/>
            </a:endParaRPr>
          </a:p>
        </p:txBody>
      </p:sp>
      <p:sp>
        <p:nvSpPr>
          <p:cNvPr id="5" name="TextBox 4">
            <a:extLst>
              <a:ext uri="{FF2B5EF4-FFF2-40B4-BE49-F238E27FC236}">
                <a16:creationId xmlns:a16="http://schemas.microsoft.com/office/drawing/2014/main" id="{43E8BE56-9F07-FCB9-3D35-4F0E5AA47059}"/>
              </a:ext>
            </a:extLst>
          </p:cNvPr>
          <p:cNvSpPr txBox="1"/>
          <p:nvPr/>
        </p:nvSpPr>
        <p:spPr>
          <a:xfrm>
            <a:off x="457200" y="1274997"/>
            <a:ext cx="6096000" cy="1669688"/>
          </a:xfrm>
          <a:prstGeom prst="rect">
            <a:avLst/>
          </a:prstGeom>
          <a:noFill/>
        </p:spPr>
        <p:txBody>
          <a:bodyPr wrap="square">
            <a:spAutoFit/>
          </a:bodyPr>
          <a:lstStyle/>
          <a:p>
            <a:pPr algn="l">
              <a:lnSpc>
                <a:spcPts val="1500"/>
              </a:lnSpc>
            </a:pPr>
            <a:r>
              <a:rPr lang="en-US" b="1">
                <a:effectLst/>
                <a:latin typeface="微软雅黑" panose="020B0503020204020204" pitchFamily="34" charset="-122"/>
                <a:ea typeface="微软雅黑" panose="020B0503020204020204" pitchFamily="34" charset="-122"/>
              </a:rPr>
              <a:t>Model Performance Insights</a:t>
            </a:r>
          </a:p>
          <a:p>
            <a:r>
              <a:rPr lang="en-US">
                <a:effectLst/>
                <a:latin typeface="微软雅黑" panose="020B0503020204020204" pitchFamily="34" charset="-122"/>
                <a:ea typeface="微软雅黑" panose="020B0503020204020204" pitchFamily="34" charset="-122"/>
              </a:rPr>
              <a:t>The integration of attention mechanisms and data augmentation not only improved AUC scores but also highlighted the model's potential to adapt to diverse clinical scenarios, emphasizing the need for ongoing refinement and validation in real-world applications.</a:t>
            </a:r>
            <a:endParaRPr lang="en-US">
              <a:effectLst/>
            </a:endParaRPr>
          </a:p>
        </p:txBody>
      </p:sp>
      <p:sp>
        <p:nvSpPr>
          <p:cNvPr id="6" name="Title 1">
            <a:extLst>
              <a:ext uri="{FF2B5EF4-FFF2-40B4-BE49-F238E27FC236}">
                <a16:creationId xmlns:a16="http://schemas.microsoft.com/office/drawing/2014/main" id="{6357A3E9-A4B9-3B6D-150D-FC8EAACBF388}"/>
              </a:ext>
            </a:extLst>
          </p:cNvPr>
          <p:cNvSpPr txBox="1">
            <a:spLocks/>
          </p:cNvSpPr>
          <p:nvPr/>
        </p:nvSpPr>
        <p:spPr>
          <a:xfrm>
            <a:off x="457200" y="2680669"/>
            <a:ext cx="11277600"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a:lnSpc>
                <a:spcPts val="1650"/>
              </a:lnSpc>
            </a:pPr>
            <a:r>
              <a:rPr lang="en-US">
                <a:latin typeface="微软雅黑" panose="020B0503020204020204" pitchFamily="34" charset="-122"/>
                <a:ea typeface="微软雅黑" panose="020B0503020204020204" pitchFamily="34" charset="-122"/>
              </a:rPr>
              <a:t>3.3 </a:t>
            </a:r>
            <a:r>
              <a:rPr lang="en-US" b="1">
                <a:effectLst/>
                <a:latin typeface="微软雅黑" panose="020B0503020204020204" pitchFamily="34" charset="-122"/>
                <a:ea typeface="微软雅黑" panose="020B0503020204020204" pitchFamily="34" charset="-122"/>
              </a:rPr>
              <a:t>Limitations and Future Work</a:t>
            </a:r>
            <a:br>
              <a:rPr lang="en-US"/>
            </a:br>
            <a:endParaRPr lang="en-US"/>
          </a:p>
        </p:txBody>
      </p:sp>
      <p:sp>
        <p:nvSpPr>
          <p:cNvPr id="8" name="TextBox 7">
            <a:extLst>
              <a:ext uri="{FF2B5EF4-FFF2-40B4-BE49-F238E27FC236}">
                <a16:creationId xmlns:a16="http://schemas.microsoft.com/office/drawing/2014/main" id="{1ED282DE-65E6-6D11-2FE5-424F74A3C8E9}"/>
              </a:ext>
            </a:extLst>
          </p:cNvPr>
          <p:cNvSpPr txBox="1"/>
          <p:nvPr/>
        </p:nvSpPr>
        <p:spPr>
          <a:xfrm>
            <a:off x="457200" y="3659895"/>
            <a:ext cx="6096000" cy="838691"/>
          </a:xfrm>
          <a:prstGeom prst="rect">
            <a:avLst/>
          </a:prstGeom>
          <a:noFill/>
        </p:spPr>
        <p:txBody>
          <a:bodyPr wrap="square">
            <a:spAutoFit/>
          </a:bodyPr>
          <a:lstStyle/>
          <a:p>
            <a:pPr algn="l">
              <a:lnSpc>
                <a:spcPts val="1500"/>
              </a:lnSpc>
              <a:buNone/>
            </a:pPr>
            <a:r>
              <a:rPr lang="en-US" b="1">
                <a:effectLst/>
                <a:latin typeface="微软雅黑" panose="020B0503020204020204" pitchFamily="34" charset="-122"/>
                <a:ea typeface="微软雅黑" panose="020B0503020204020204" pitchFamily="34" charset="-122"/>
              </a:rPr>
              <a:t>Dataset Diversity Concerns</a:t>
            </a:r>
            <a:endParaRPr lang="en-US" b="1">
              <a:effectLst/>
            </a:endParaRPr>
          </a:p>
          <a:p>
            <a:pPr algn="l"/>
            <a:r>
              <a:rPr lang="en-US">
                <a:effectLst/>
                <a:latin typeface="微软雅黑" panose="020B0503020204020204" pitchFamily="34" charset="-122"/>
                <a:ea typeface="微软雅黑" panose="020B0503020204020204" pitchFamily="34" charset="-122"/>
              </a:rPr>
              <a:t>Limited dataset size may not represent all ACL injury variations, affecting model accuracy.</a:t>
            </a:r>
            <a:endParaRPr lang="en-US">
              <a:effectLst/>
            </a:endParaRPr>
          </a:p>
        </p:txBody>
      </p:sp>
      <p:sp>
        <p:nvSpPr>
          <p:cNvPr id="10" name="TextBox 9">
            <a:extLst>
              <a:ext uri="{FF2B5EF4-FFF2-40B4-BE49-F238E27FC236}">
                <a16:creationId xmlns:a16="http://schemas.microsoft.com/office/drawing/2014/main" id="{57717BA1-679C-8E48-FD67-23FC9DC0FD8F}"/>
              </a:ext>
            </a:extLst>
          </p:cNvPr>
          <p:cNvSpPr txBox="1"/>
          <p:nvPr/>
        </p:nvSpPr>
        <p:spPr>
          <a:xfrm>
            <a:off x="457200" y="4526771"/>
            <a:ext cx="6096000" cy="838691"/>
          </a:xfrm>
          <a:prstGeom prst="rect">
            <a:avLst/>
          </a:prstGeom>
          <a:noFill/>
        </p:spPr>
        <p:txBody>
          <a:bodyPr wrap="square">
            <a:spAutoFit/>
          </a:bodyPr>
          <a:lstStyle/>
          <a:p>
            <a:pPr algn="l">
              <a:lnSpc>
                <a:spcPts val="1500"/>
              </a:lnSpc>
              <a:buNone/>
            </a:pPr>
            <a:r>
              <a:rPr lang="en-US" b="1">
                <a:effectLst/>
                <a:latin typeface="微软雅黑" panose="020B0503020204020204" pitchFamily="34" charset="-122"/>
                <a:ea typeface="微软雅黑" panose="020B0503020204020204" pitchFamily="34" charset="-122"/>
              </a:rPr>
              <a:t>Model Architecture Limitations</a:t>
            </a:r>
            <a:endParaRPr lang="en-US" b="1">
              <a:effectLst/>
            </a:endParaRPr>
          </a:p>
          <a:p>
            <a:pPr algn="l"/>
            <a:r>
              <a:rPr lang="en-US">
                <a:effectLst/>
                <a:latin typeface="微软雅黑" panose="020B0503020204020204" pitchFamily="34" charset="-122"/>
                <a:ea typeface="微软雅黑" panose="020B0503020204020204" pitchFamily="34" charset="-122"/>
              </a:rPr>
              <a:t>ResNet-18 may not fully capture complexities of 3D MRI data, necessitating advanced architectures.</a:t>
            </a:r>
            <a:endParaRPr lang="en-US">
              <a:effectLst/>
            </a:endParaRPr>
          </a:p>
        </p:txBody>
      </p:sp>
      <p:sp>
        <p:nvSpPr>
          <p:cNvPr id="12" name="TextBox 11">
            <a:extLst>
              <a:ext uri="{FF2B5EF4-FFF2-40B4-BE49-F238E27FC236}">
                <a16:creationId xmlns:a16="http://schemas.microsoft.com/office/drawing/2014/main" id="{1681772C-21C2-2267-5C92-934C3818EB11}"/>
              </a:ext>
            </a:extLst>
          </p:cNvPr>
          <p:cNvSpPr txBox="1"/>
          <p:nvPr/>
        </p:nvSpPr>
        <p:spPr>
          <a:xfrm>
            <a:off x="6390640" y="4098106"/>
            <a:ext cx="6096000" cy="1115690"/>
          </a:xfrm>
          <a:prstGeom prst="rect">
            <a:avLst/>
          </a:prstGeom>
          <a:noFill/>
        </p:spPr>
        <p:txBody>
          <a:bodyPr wrap="square">
            <a:spAutoFit/>
          </a:bodyPr>
          <a:lstStyle/>
          <a:p>
            <a:pPr algn="l">
              <a:lnSpc>
                <a:spcPts val="1500"/>
              </a:lnSpc>
              <a:buNone/>
            </a:pPr>
            <a:r>
              <a:rPr lang="en-US" b="1">
                <a:effectLst/>
                <a:latin typeface="微软雅黑" panose="020B0503020204020204" pitchFamily="34" charset="-122"/>
                <a:ea typeface="微软雅黑" panose="020B0503020204020204" pitchFamily="34" charset="-122"/>
              </a:rPr>
              <a:t>Preprocessing Technique Adaptability</a:t>
            </a:r>
            <a:endParaRPr lang="en-US" b="1">
              <a:effectLst/>
            </a:endParaRPr>
          </a:p>
          <a:p>
            <a:pPr algn="l"/>
            <a:r>
              <a:rPr lang="en-US">
                <a:effectLst/>
                <a:latin typeface="微软雅黑" panose="020B0503020204020204" pitchFamily="34" charset="-122"/>
                <a:ea typeface="微软雅黑" panose="020B0503020204020204" pitchFamily="34" charset="-122"/>
              </a:rPr>
              <a:t>Handcrafted preprocessing methods may hinder flexibility; automated techniques could enhance consistency and efficiency.</a:t>
            </a:r>
            <a:endParaRPr lang="en-US">
              <a:effectLst/>
            </a:endParaRPr>
          </a:p>
        </p:txBody>
      </p:sp>
    </p:spTree>
    <p:extLst>
      <p:ext uri="{BB962C8B-B14F-4D97-AF65-F5344CB8AC3E}">
        <p14:creationId xmlns:p14="http://schemas.microsoft.com/office/powerpoint/2010/main" val="216353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normAutofit/>
          </a:bodyPr>
          <a:lstStyle/>
          <a:p>
            <a:r>
              <a:rPr lang="en-US">
                <a:latin typeface="微软雅黑"/>
                <a:ea typeface="微软雅黑"/>
              </a:rPr>
              <a:t>Overview</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a:xfrm>
            <a:off x="138224" y="1860217"/>
            <a:ext cx="9620693" cy="4066323"/>
          </a:xfrm>
        </p:spPr>
        <p:txBody>
          <a:bodyPr vert="horz" lIns="0" tIns="0" rIns="0" bIns="0" rtlCol="0" anchor="t">
            <a:normAutofit lnSpcReduction="10000"/>
          </a:bodyPr>
          <a:lstStyle/>
          <a:p>
            <a:r>
              <a:rPr lang="en-US" sz="2400">
                <a:ea typeface="+mn-lt"/>
                <a:cs typeface="+mn-lt"/>
              </a:rPr>
              <a:t>About 400,000 ACL-related knee reconstructions are performed annually in the U.S.</a:t>
            </a:r>
          </a:p>
          <a:p>
            <a:pPr>
              <a:buClr>
                <a:srgbClr val="939393"/>
              </a:buClr>
            </a:pPr>
            <a:endParaRPr lang="en-US" sz="2400">
              <a:ea typeface="+mn-lt"/>
              <a:cs typeface="+mn-lt"/>
            </a:endParaRPr>
          </a:p>
          <a:p>
            <a:pPr>
              <a:buClr>
                <a:srgbClr val="939393"/>
              </a:buClr>
            </a:pPr>
            <a:r>
              <a:rPr lang="en-US" sz="2400">
                <a:ea typeface="+mn-lt"/>
                <a:cs typeface="+mn-lt"/>
              </a:rPr>
              <a:t>ACL injuries are marked by cracks, with MRI being the most accurate diagnostic tool.</a:t>
            </a:r>
            <a:endParaRPr lang="en-US"/>
          </a:p>
          <a:p>
            <a:pPr>
              <a:buClr>
                <a:srgbClr val="939393"/>
              </a:buClr>
            </a:pPr>
            <a:endParaRPr lang="en-US" sz="2400">
              <a:ea typeface="+mn-lt"/>
              <a:cs typeface="+mn-lt"/>
            </a:endParaRPr>
          </a:p>
          <a:p>
            <a:pPr>
              <a:buClr>
                <a:srgbClr val="939393"/>
              </a:buClr>
            </a:pPr>
            <a:r>
              <a:rPr lang="en-US" sz="2400">
                <a:ea typeface="+mn-lt"/>
                <a:cs typeface="+mn-lt"/>
              </a:rPr>
              <a:t>MRI can detect ligament cracks, but diagnosis still relies on radiologist expertise.</a:t>
            </a:r>
            <a:endParaRPr lang="en-US"/>
          </a:p>
          <a:p>
            <a:pPr>
              <a:buClr>
                <a:srgbClr val="939393"/>
              </a:buClr>
            </a:pPr>
            <a:endParaRPr lang="en-US" sz="2400">
              <a:ea typeface="+mn-lt"/>
              <a:cs typeface="+mn-lt"/>
            </a:endParaRPr>
          </a:p>
          <a:p>
            <a:pPr>
              <a:buClr>
                <a:srgbClr val="939393"/>
              </a:buClr>
            </a:pPr>
            <a:r>
              <a:rPr lang="en-US" sz="2400">
                <a:ea typeface="+mn-lt"/>
                <a:cs typeface="+mn-lt"/>
              </a:rPr>
              <a:t>Goal: Develop a deep learning model to classify ACL tears, meniscal tears, and general abnormalities from knee MRI scans.</a:t>
            </a:r>
          </a:p>
          <a:p>
            <a:pPr marL="0" indent="0">
              <a:buNone/>
            </a:pPr>
            <a:endParaRPr lang="en-US"/>
          </a:p>
          <a:p>
            <a:pPr marL="0" indent="0">
              <a:buClr>
                <a:srgbClr val="4B4B4B">
                  <a:lumMod val="60000"/>
                  <a:lumOff val="40000"/>
                </a:srgbClr>
              </a:buClr>
              <a:buNone/>
            </a:pPr>
            <a:endParaRPr lang="en-US"/>
          </a:p>
        </p:txBody>
      </p:sp>
      <p:pic>
        <p:nvPicPr>
          <p:cNvPr id="9" name="Picture 8" descr="A group of surgeons in a operating room&#10;&#10;AI-generated content may be incorrect.">
            <a:extLst>
              <a:ext uri="{FF2B5EF4-FFF2-40B4-BE49-F238E27FC236}">
                <a16:creationId xmlns:a16="http://schemas.microsoft.com/office/drawing/2014/main" id="{A74BC3B9-4E14-7503-88F3-0CABBCBFB780}"/>
              </a:ext>
            </a:extLst>
          </p:cNvPr>
          <p:cNvPicPr>
            <a:picLocks noChangeAspect="1"/>
          </p:cNvPicPr>
          <p:nvPr/>
        </p:nvPicPr>
        <p:blipFill>
          <a:blip r:embed="rId2"/>
          <a:srcRect l="29679" t="1974" r="9106" b="247"/>
          <a:stretch/>
        </p:blipFill>
        <p:spPr>
          <a:xfrm>
            <a:off x="10595677" y="1354723"/>
            <a:ext cx="1121627" cy="1127253"/>
          </a:xfrm>
          <a:prstGeom prst="ellipse">
            <a:avLst/>
          </a:prstGeom>
          <a:ln>
            <a:solidFill>
              <a:schemeClr val="accent1"/>
            </a:solidFill>
          </a:ln>
        </p:spPr>
      </p:pic>
      <p:pic>
        <p:nvPicPr>
          <p:cNvPr id="11" name="Picture 10" descr="A blue x-ray of a human knee&#10;&#10;AI-generated content may be incorrect.">
            <a:extLst>
              <a:ext uri="{FF2B5EF4-FFF2-40B4-BE49-F238E27FC236}">
                <a16:creationId xmlns:a16="http://schemas.microsoft.com/office/drawing/2014/main" id="{DA680886-AECB-54EA-E0E5-84C9EE4B676B}"/>
              </a:ext>
            </a:extLst>
          </p:cNvPr>
          <p:cNvPicPr>
            <a:picLocks noChangeAspect="1"/>
          </p:cNvPicPr>
          <p:nvPr/>
        </p:nvPicPr>
        <p:blipFill>
          <a:blip r:embed="rId3"/>
          <a:stretch>
            <a:fillRect/>
          </a:stretch>
        </p:blipFill>
        <p:spPr>
          <a:xfrm>
            <a:off x="9762220" y="2306366"/>
            <a:ext cx="1123470" cy="1125519"/>
          </a:xfrm>
          <a:prstGeom prst="ellipse">
            <a:avLst/>
          </a:prstGeom>
          <a:ln>
            <a:solidFill>
              <a:schemeClr val="accent1"/>
            </a:solidFill>
          </a:ln>
        </p:spPr>
      </p:pic>
      <p:pic>
        <p:nvPicPr>
          <p:cNvPr id="12" name="Picture 11" descr="A close-up of a knee joint&#10;&#10;AI-generated content may be incorrect.">
            <a:extLst>
              <a:ext uri="{FF2B5EF4-FFF2-40B4-BE49-F238E27FC236}">
                <a16:creationId xmlns:a16="http://schemas.microsoft.com/office/drawing/2014/main" id="{D3AFD5D4-B485-DB18-91EA-CD11E49299DE}"/>
              </a:ext>
            </a:extLst>
          </p:cNvPr>
          <p:cNvPicPr>
            <a:picLocks noChangeAspect="1"/>
          </p:cNvPicPr>
          <p:nvPr/>
        </p:nvPicPr>
        <p:blipFill>
          <a:blip r:embed="rId4"/>
          <a:stretch>
            <a:fillRect/>
          </a:stretch>
        </p:blipFill>
        <p:spPr>
          <a:xfrm>
            <a:off x="9485995" y="3698594"/>
            <a:ext cx="1110088" cy="1119851"/>
          </a:xfrm>
          <a:prstGeom prst="ellipse">
            <a:avLst/>
          </a:prstGeom>
          <a:ln>
            <a:solidFill>
              <a:schemeClr val="accent1"/>
            </a:solidFill>
          </a:ln>
        </p:spPr>
      </p:pic>
      <p:pic>
        <p:nvPicPr>
          <p:cNvPr id="13" name="Picture 12">
            <a:extLst>
              <a:ext uri="{FF2B5EF4-FFF2-40B4-BE49-F238E27FC236}">
                <a16:creationId xmlns:a16="http://schemas.microsoft.com/office/drawing/2014/main" id="{D5A6BBD7-81FC-1397-401E-8D895AB98277}"/>
              </a:ext>
            </a:extLst>
          </p:cNvPr>
          <p:cNvPicPr>
            <a:picLocks noChangeAspect="1"/>
          </p:cNvPicPr>
          <p:nvPr/>
        </p:nvPicPr>
        <p:blipFill>
          <a:blip r:embed="rId5"/>
          <a:stretch>
            <a:fillRect/>
          </a:stretch>
        </p:blipFill>
        <p:spPr>
          <a:xfrm>
            <a:off x="10600481" y="4653745"/>
            <a:ext cx="1118888" cy="1119370"/>
          </a:xfrm>
          <a:prstGeom prst="ellipse">
            <a:avLst/>
          </a:prstGeom>
          <a:ln>
            <a:solidFill>
              <a:schemeClr val="accent1"/>
            </a:solidFill>
          </a:ln>
        </p:spPr>
      </p:pic>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53AB-B026-4AE5-9975-B30D05F564DE}"/>
              </a:ext>
            </a:extLst>
          </p:cNvPr>
          <p:cNvSpPr>
            <a:spLocks noGrp="1"/>
          </p:cNvSpPr>
          <p:nvPr>
            <p:ph type="title"/>
          </p:nvPr>
        </p:nvSpPr>
        <p:spPr>
          <a:xfrm>
            <a:off x="269310" y="-324632"/>
            <a:ext cx="11277600" cy="1123761"/>
          </a:xfrm>
        </p:spPr>
        <p:txBody>
          <a:bodyPr/>
          <a:lstStyle/>
          <a:p>
            <a:r>
              <a:rPr lang="en-US">
                <a:latin typeface="微软雅黑"/>
                <a:ea typeface="微软雅黑"/>
              </a:rPr>
              <a:t>Background</a:t>
            </a:r>
          </a:p>
        </p:txBody>
      </p:sp>
      <p:graphicFrame>
        <p:nvGraphicFramePr>
          <p:cNvPr id="10" name="Chart 9">
            <a:extLst>
              <a:ext uri="{FF2B5EF4-FFF2-40B4-BE49-F238E27FC236}">
                <a16:creationId xmlns:a16="http://schemas.microsoft.com/office/drawing/2014/main" id="{E4D4D352-2D25-B763-DE40-5B72A7F1BF61}"/>
              </a:ext>
            </a:extLst>
          </p:cNvPr>
          <p:cNvGraphicFramePr/>
          <p:nvPr>
            <p:extLst>
              <p:ext uri="{D42A27DB-BD31-4B8C-83A1-F6EECF244321}">
                <p14:modId xmlns:p14="http://schemas.microsoft.com/office/powerpoint/2010/main" val="906239285"/>
              </p:ext>
            </p:extLst>
          </p:nvPr>
        </p:nvGraphicFramePr>
        <p:xfrm>
          <a:off x="1019449" y="1174910"/>
          <a:ext cx="4218590" cy="2812393"/>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212D3254-3391-040F-2F1B-8D93B8FC794B}"/>
              </a:ext>
            </a:extLst>
          </p:cNvPr>
          <p:cNvPicPr>
            <a:picLocks noChangeAspect="1"/>
          </p:cNvPicPr>
          <p:nvPr/>
        </p:nvPicPr>
        <p:blipFill>
          <a:blip r:embed="rId3"/>
          <a:stretch>
            <a:fillRect/>
          </a:stretch>
        </p:blipFill>
        <p:spPr>
          <a:xfrm>
            <a:off x="534965" y="3980341"/>
            <a:ext cx="5715000" cy="2028825"/>
          </a:xfrm>
          <a:prstGeom prst="rect">
            <a:avLst/>
          </a:prstGeom>
        </p:spPr>
      </p:pic>
      <p:pic>
        <p:nvPicPr>
          <p:cNvPr id="802" name="Picture 801">
            <a:extLst>
              <a:ext uri="{FF2B5EF4-FFF2-40B4-BE49-F238E27FC236}">
                <a16:creationId xmlns:a16="http://schemas.microsoft.com/office/drawing/2014/main" id="{1D0AC950-C34C-A353-1B85-D78B277905B7}"/>
              </a:ext>
            </a:extLst>
          </p:cNvPr>
          <p:cNvPicPr>
            <a:picLocks noChangeAspect="1"/>
          </p:cNvPicPr>
          <p:nvPr/>
        </p:nvPicPr>
        <p:blipFill>
          <a:blip r:embed="rId4"/>
          <a:stretch>
            <a:fillRect/>
          </a:stretch>
        </p:blipFill>
        <p:spPr>
          <a:xfrm>
            <a:off x="6570253" y="1228756"/>
            <a:ext cx="3896338" cy="3131508"/>
          </a:xfrm>
          <a:prstGeom prst="rect">
            <a:avLst/>
          </a:prstGeom>
        </p:spPr>
      </p:pic>
      <p:sp>
        <p:nvSpPr>
          <p:cNvPr id="807" name="TextBox 806">
            <a:extLst>
              <a:ext uri="{FF2B5EF4-FFF2-40B4-BE49-F238E27FC236}">
                <a16:creationId xmlns:a16="http://schemas.microsoft.com/office/drawing/2014/main" id="{99BE1938-35BB-C8B4-ED07-83E1089EFCF5}"/>
              </a:ext>
            </a:extLst>
          </p:cNvPr>
          <p:cNvSpPr txBox="1"/>
          <p:nvPr/>
        </p:nvSpPr>
        <p:spPr>
          <a:xfrm>
            <a:off x="1018783" y="5809988"/>
            <a:ext cx="524840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solidFill>
                  <a:srgbClr val="111111"/>
                </a:solidFill>
                <a:latin typeface="Roboto"/>
                <a:ea typeface="Roboto"/>
                <a:cs typeface="Roboto"/>
              </a:rPr>
              <a:t>Image: Difference between normal and torn ACL in MRI.</a:t>
            </a:r>
          </a:p>
        </p:txBody>
      </p:sp>
      <p:sp>
        <p:nvSpPr>
          <p:cNvPr id="808" name="TextBox 807">
            <a:extLst>
              <a:ext uri="{FF2B5EF4-FFF2-40B4-BE49-F238E27FC236}">
                <a16:creationId xmlns:a16="http://schemas.microsoft.com/office/drawing/2014/main" id="{6E785CF0-5698-20D3-32EA-7B2D07509BF7}"/>
              </a:ext>
            </a:extLst>
          </p:cNvPr>
          <p:cNvSpPr txBox="1"/>
          <p:nvPr/>
        </p:nvSpPr>
        <p:spPr>
          <a:xfrm>
            <a:off x="173277" y="6217085"/>
            <a:ext cx="4705610"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100" i="1">
                <a:solidFill>
                  <a:schemeClr val="bg2"/>
                </a:solidFill>
              </a:rPr>
              <a:t>Journal of Healthcare Engineering</a:t>
            </a:r>
            <a:r>
              <a:rPr lang="en-US" sz="1100">
                <a:solidFill>
                  <a:schemeClr val="bg2"/>
                </a:solidFill>
              </a:rPr>
              <a:t>, vol. 2022, Article ID 7872500, 2022</a:t>
            </a:r>
          </a:p>
        </p:txBody>
      </p:sp>
      <p:sp>
        <p:nvSpPr>
          <p:cNvPr id="966" name="TextBox 965">
            <a:extLst>
              <a:ext uri="{FF2B5EF4-FFF2-40B4-BE49-F238E27FC236}">
                <a16:creationId xmlns:a16="http://schemas.microsoft.com/office/drawing/2014/main" id="{6F56ADF5-6551-4511-E405-8AB0392FD1C0}"/>
              </a:ext>
            </a:extLst>
          </p:cNvPr>
          <p:cNvSpPr txBox="1"/>
          <p:nvPr/>
        </p:nvSpPr>
        <p:spPr>
          <a:xfrm rot="10800000" flipV="1">
            <a:off x="6709090" y="4519293"/>
            <a:ext cx="5105960" cy="12926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200" b="1">
                <a:latin typeface="Arial Nova"/>
                <a:cs typeface="Times New Roman"/>
              </a:rPr>
              <a:t>Technological Intergration Benefits</a:t>
            </a:r>
          </a:p>
          <a:p>
            <a:pPr marL="342900" indent="-342900">
              <a:buFont typeface="Wingdings"/>
              <a:buChar char="Ø"/>
            </a:pPr>
            <a:r>
              <a:rPr lang="en-US" sz="2000">
                <a:latin typeface="Arial Nova"/>
                <a:cs typeface="Times New Roman"/>
              </a:rPr>
              <a:t>Faster ACL injury diagnosis</a:t>
            </a:r>
          </a:p>
          <a:p>
            <a:pPr marL="342900" indent="-342900">
              <a:buFont typeface="Wingdings"/>
              <a:buChar char="Ø"/>
            </a:pPr>
            <a:r>
              <a:rPr lang="en-US" sz="2000">
                <a:latin typeface="Arial Nova"/>
                <a:cs typeface="Times New Roman"/>
              </a:rPr>
              <a:t>Reduce human interpretation error</a:t>
            </a:r>
          </a:p>
          <a:p>
            <a:pPr marL="342900" indent="-342900">
              <a:buFont typeface="Wingdings"/>
              <a:buChar char="Ø"/>
            </a:pPr>
            <a:r>
              <a:rPr lang="en-US" sz="2000">
                <a:latin typeface="Arial Nova"/>
                <a:cs typeface="Times New Roman"/>
              </a:rPr>
              <a:t>Standardizes MRI analysis</a:t>
            </a:r>
          </a:p>
        </p:txBody>
      </p:sp>
      <p:sp>
        <p:nvSpPr>
          <p:cNvPr id="1358" name="TextBox 1357">
            <a:extLst>
              <a:ext uri="{FF2B5EF4-FFF2-40B4-BE49-F238E27FC236}">
                <a16:creationId xmlns:a16="http://schemas.microsoft.com/office/drawing/2014/main" id="{16FF6B9D-6942-CCB6-3F09-D8715E2083CA}"/>
              </a:ext>
            </a:extLst>
          </p:cNvPr>
          <p:cNvSpPr txBox="1"/>
          <p:nvPr/>
        </p:nvSpPr>
        <p:spPr>
          <a:xfrm>
            <a:off x="264596" y="950123"/>
            <a:ext cx="1166566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500" i="1">
                <a:latin typeface="Arial Nova"/>
                <a:cs typeface="Times New Roman"/>
              </a:rPr>
              <a:t>Knee</a:t>
            </a:r>
            <a:r>
              <a:rPr lang="en-US" sz="1500" i="1">
                <a:latin typeface="Arial Nova"/>
                <a:ea typeface="+mn-lt"/>
                <a:cs typeface="+mn-lt"/>
              </a:rPr>
              <a:t> MRI scans are vital for diagnosing ACL injuries, but manual interpretation presents significant challenges, driving the need for AI solutions.</a:t>
            </a:r>
            <a:endParaRPr lang="en-US" sz="1500" i="1">
              <a:latin typeface="Arial Nova"/>
              <a:cs typeface="Times New Roman"/>
            </a:endParaRPr>
          </a:p>
        </p:txBody>
      </p:sp>
    </p:spTree>
    <p:extLst>
      <p:ext uri="{BB962C8B-B14F-4D97-AF65-F5344CB8AC3E}">
        <p14:creationId xmlns:p14="http://schemas.microsoft.com/office/powerpoint/2010/main" val="22810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F73FE-7D57-E9DC-1DFB-D3C53F2A82B9}"/>
              </a:ext>
            </a:extLst>
          </p:cNvPr>
          <p:cNvSpPr>
            <a:spLocks noGrp="1"/>
          </p:cNvSpPr>
          <p:nvPr>
            <p:ph sz="half" idx="1"/>
          </p:nvPr>
        </p:nvSpPr>
        <p:spPr>
          <a:xfrm>
            <a:off x="1037548" y="1659686"/>
            <a:ext cx="6481823" cy="4057463"/>
          </a:xfrm>
        </p:spPr>
        <p:txBody>
          <a:bodyPr vert="horz" lIns="0" tIns="0" rIns="0" bIns="0" rtlCol="0" anchor="t">
            <a:normAutofit/>
          </a:bodyPr>
          <a:lstStyle/>
          <a:p>
            <a:pPr marL="0" indent="0">
              <a:buNone/>
            </a:pPr>
            <a:r>
              <a:rPr lang="en-US" sz="2000">
                <a:latin typeface="Microsoft YaHei"/>
                <a:ea typeface="Microsoft YaHei"/>
              </a:rPr>
              <a:t>Magnetic Resonance Network Dataset </a:t>
            </a:r>
            <a:r>
              <a:rPr lang="en-US" sz="2000"/>
              <a:t>MRNet</a:t>
            </a:r>
            <a:r>
              <a:rPr lang="en-US"/>
              <a:t>:</a:t>
            </a:r>
          </a:p>
          <a:p>
            <a:pPr>
              <a:buClr>
                <a:srgbClr val="939393"/>
              </a:buClr>
            </a:pPr>
            <a:r>
              <a:rPr lang="en-US" sz="2000">
                <a:ea typeface="+mn-lt"/>
                <a:cs typeface="+mn-lt"/>
              </a:rPr>
              <a:t>It contains 1,370 knee MRI exams from real patients.</a:t>
            </a:r>
            <a:endParaRPr lang="en-US" sz="2000"/>
          </a:p>
          <a:p>
            <a:pPr>
              <a:buClr>
                <a:srgbClr val="939393"/>
              </a:buClr>
            </a:pPr>
            <a:r>
              <a:rPr lang="en-US" sz="2000">
                <a:ea typeface="+mn-lt"/>
                <a:cs typeface="+mn-lt"/>
              </a:rPr>
              <a:t>Structure: Each exam has three MRI view series</a:t>
            </a:r>
          </a:p>
          <a:p>
            <a:pPr marL="569595" lvl="1" indent="-337820">
              <a:buClr>
                <a:srgbClr val="939393"/>
              </a:buClr>
              <a:buFont typeface="Wingdings" panose="020B0604020202020204" pitchFamily="34" charset="0"/>
              <a:buChar char="§"/>
            </a:pPr>
            <a:r>
              <a:rPr lang="en-US">
                <a:ea typeface="+mn-lt"/>
                <a:cs typeface="+mn-lt"/>
              </a:rPr>
              <a:t>Axial</a:t>
            </a:r>
          </a:p>
          <a:p>
            <a:pPr marL="569595" lvl="1" indent="-337820">
              <a:buClr>
                <a:srgbClr val="939393"/>
              </a:buClr>
              <a:buFont typeface="Wingdings" panose="020B0604020202020204" pitchFamily="34" charset="0"/>
              <a:buChar char="§"/>
            </a:pPr>
            <a:r>
              <a:rPr lang="en-US">
                <a:ea typeface="+mn-lt"/>
                <a:cs typeface="+mn-lt"/>
              </a:rPr>
              <a:t>Sagittal</a:t>
            </a:r>
          </a:p>
          <a:p>
            <a:pPr marL="569595" lvl="1" indent="-337820">
              <a:buClr>
                <a:srgbClr val="939393"/>
              </a:buClr>
              <a:buFont typeface="Wingdings" panose="020B0604020202020204" pitchFamily="34" charset="0"/>
              <a:buChar char="§"/>
            </a:pPr>
            <a:r>
              <a:rPr lang="en-US">
                <a:ea typeface="+mn-lt"/>
                <a:cs typeface="+mn-lt"/>
              </a:rPr>
              <a:t>Coronal</a:t>
            </a:r>
            <a:endParaRPr lang="en-US"/>
          </a:p>
          <a:p>
            <a:pPr>
              <a:buClr>
                <a:srgbClr val="939393"/>
              </a:buClr>
            </a:pPr>
            <a:r>
              <a:rPr lang="en-US" sz="2000">
                <a:ea typeface="+mn-lt"/>
                <a:cs typeface="+mn-lt"/>
              </a:rPr>
              <a:t>Labels: Each exam is labeled for either:</a:t>
            </a:r>
            <a:endParaRPr lang="en-US" sz="2000"/>
          </a:p>
          <a:p>
            <a:pPr marL="569595" lvl="1" indent="-337820">
              <a:buClr>
                <a:srgbClr val="939393"/>
              </a:buClr>
              <a:buFont typeface="Wingdings" panose="020B0604020202020204" pitchFamily="34" charset="0"/>
              <a:buChar char="§"/>
            </a:pPr>
            <a:r>
              <a:rPr lang="en-US">
                <a:ea typeface="+mn-lt"/>
                <a:cs typeface="+mn-lt"/>
              </a:rPr>
              <a:t>ACL Tear</a:t>
            </a:r>
            <a:endParaRPr lang="en-US"/>
          </a:p>
          <a:p>
            <a:pPr marL="569595" lvl="1" indent="-337820">
              <a:buClr>
                <a:srgbClr val="939393"/>
              </a:buClr>
              <a:buFont typeface="Wingdings" panose="020B0604020202020204" pitchFamily="34" charset="0"/>
              <a:buChar char="§"/>
            </a:pPr>
            <a:r>
              <a:rPr lang="en-US">
                <a:ea typeface="+mn-lt"/>
                <a:cs typeface="+mn-lt"/>
              </a:rPr>
              <a:t>Meniscal Tears</a:t>
            </a:r>
            <a:endParaRPr lang="en-US"/>
          </a:p>
          <a:p>
            <a:pPr marL="569595" lvl="1" indent="-337820">
              <a:buClr>
                <a:srgbClr val="939393"/>
              </a:buClr>
              <a:buFont typeface="Wingdings" panose="020B0604020202020204" pitchFamily="34" charset="0"/>
              <a:buChar char="§"/>
            </a:pPr>
            <a:r>
              <a:rPr lang="en-US">
                <a:ea typeface="+mn-lt"/>
                <a:cs typeface="+mn-lt"/>
              </a:rPr>
              <a:t>General Abnormalities</a:t>
            </a:r>
            <a:endParaRPr lang="en-US"/>
          </a:p>
          <a:p>
            <a:pPr>
              <a:buClr>
                <a:srgbClr val="939393"/>
              </a:buClr>
            </a:pPr>
            <a:endParaRPr lang="en-US"/>
          </a:p>
          <a:p>
            <a:pPr>
              <a:buClr>
                <a:srgbClr val="939393"/>
              </a:buClr>
            </a:pPr>
            <a:endParaRPr lang="en-US"/>
          </a:p>
        </p:txBody>
      </p:sp>
      <p:sp>
        <p:nvSpPr>
          <p:cNvPr id="4" name="Title 3">
            <a:extLst>
              <a:ext uri="{FF2B5EF4-FFF2-40B4-BE49-F238E27FC236}">
                <a16:creationId xmlns:a16="http://schemas.microsoft.com/office/drawing/2014/main" id="{2763399A-0FBD-2E8F-E1CC-68335B691A98}"/>
              </a:ext>
            </a:extLst>
          </p:cNvPr>
          <p:cNvSpPr>
            <a:spLocks noGrp="1"/>
          </p:cNvSpPr>
          <p:nvPr>
            <p:ph type="title"/>
          </p:nvPr>
        </p:nvSpPr>
        <p:spPr>
          <a:xfrm>
            <a:off x="387016" y="589548"/>
            <a:ext cx="11277600" cy="1123761"/>
          </a:xfrm>
        </p:spPr>
        <p:txBody>
          <a:bodyPr>
            <a:normAutofit fontScale="90000"/>
          </a:bodyPr>
          <a:lstStyle/>
          <a:p>
            <a:r>
              <a:rPr lang="en-US">
                <a:latin typeface="Arial Nova"/>
                <a:ea typeface="UD Digi Kyokasho NK-B"/>
              </a:rPr>
              <a:t> </a:t>
            </a:r>
            <a:br>
              <a:rPr lang="en-US">
                <a:latin typeface="Arial Nova"/>
                <a:ea typeface="UD Digi Kyokasho NK-B"/>
              </a:rPr>
            </a:br>
            <a:br>
              <a:rPr lang="en-US">
                <a:latin typeface="Arial Nova"/>
                <a:ea typeface="UD Digi Kyokasho NK-B"/>
              </a:rPr>
            </a:br>
            <a:r>
              <a:rPr lang="en-US">
                <a:latin typeface="Microsoft YaHei"/>
                <a:ea typeface="Microsoft YaHei"/>
              </a:rPr>
              <a:t>Dataset Description:</a:t>
            </a:r>
            <a:endParaRPr lang="en-US" b="0">
              <a:solidFill>
                <a:srgbClr val="000000"/>
              </a:solidFill>
              <a:latin typeface="Microsoft YaHei"/>
              <a:ea typeface="Microsoft YaHei"/>
            </a:endParaRPr>
          </a:p>
          <a:p>
            <a:endParaRPr lang="en-US">
              <a:latin typeface="Arial Nova"/>
            </a:endParaRPr>
          </a:p>
        </p:txBody>
      </p:sp>
      <p:pic>
        <p:nvPicPr>
          <p:cNvPr id="5" name="Picture 4" descr="A red sign with white text&#10;&#10;AI-generated content may be incorrect.">
            <a:extLst>
              <a:ext uri="{FF2B5EF4-FFF2-40B4-BE49-F238E27FC236}">
                <a16:creationId xmlns:a16="http://schemas.microsoft.com/office/drawing/2014/main" id="{52BFDF81-CB81-D386-A65C-BED015A0B6E0}"/>
              </a:ext>
            </a:extLst>
          </p:cNvPr>
          <p:cNvPicPr>
            <a:picLocks noChangeAspect="1"/>
          </p:cNvPicPr>
          <p:nvPr/>
        </p:nvPicPr>
        <p:blipFill>
          <a:blip r:embed="rId2"/>
          <a:stretch>
            <a:fillRect/>
          </a:stretch>
        </p:blipFill>
        <p:spPr>
          <a:xfrm>
            <a:off x="8123828" y="1898023"/>
            <a:ext cx="2873228" cy="1387329"/>
          </a:xfrm>
          <a:prstGeom prst="rect">
            <a:avLst/>
          </a:prstGeom>
          <a:ln w="12700">
            <a:solidFill>
              <a:srgbClr val="4B4B4B"/>
            </a:solidFill>
          </a:ln>
        </p:spPr>
      </p:pic>
      <p:grpSp>
        <p:nvGrpSpPr>
          <p:cNvPr id="10" name="Group 9">
            <a:extLst>
              <a:ext uri="{FF2B5EF4-FFF2-40B4-BE49-F238E27FC236}">
                <a16:creationId xmlns:a16="http://schemas.microsoft.com/office/drawing/2014/main" id="{AF045052-3AB6-F868-8F84-AECCE7F82B61}"/>
              </a:ext>
            </a:extLst>
          </p:cNvPr>
          <p:cNvGrpSpPr/>
          <p:nvPr/>
        </p:nvGrpSpPr>
        <p:grpSpPr>
          <a:xfrm>
            <a:off x="7962678" y="3688944"/>
            <a:ext cx="3323894" cy="2438954"/>
            <a:chOff x="7962678" y="3600339"/>
            <a:chExt cx="3323894" cy="2438954"/>
          </a:xfrm>
        </p:grpSpPr>
        <p:pic>
          <p:nvPicPr>
            <p:cNvPr id="6" name="Graphic 5" descr="Open folder outline">
              <a:extLst>
                <a:ext uri="{FF2B5EF4-FFF2-40B4-BE49-F238E27FC236}">
                  <a16:creationId xmlns:a16="http://schemas.microsoft.com/office/drawing/2014/main" id="{38FCEAC8-DF80-976D-5C6E-F7B89C2A4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6917" y="4602126"/>
              <a:ext cx="1375145" cy="1437167"/>
            </a:xfrm>
            <a:prstGeom prst="rect">
              <a:avLst/>
            </a:prstGeom>
          </p:spPr>
        </p:pic>
        <p:pic>
          <p:nvPicPr>
            <p:cNvPr id="7" name="Picture 6" descr="A close-up of a knee scan&#10;&#10;AI-generated content may be incorrect.">
              <a:extLst>
                <a:ext uri="{FF2B5EF4-FFF2-40B4-BE49-F238E27FC236}">
                  <a16:creationId xmlns:a16="http://schemas.microsoft.com/office/drawing/2014/main" id="{AD004785-6F30-2DB1-7F08-FFA9B3216A46}"/>
                </a:ext>
              </a:extLst>
            </p:cNvPr>
            <p:cNvPicPr>
              <a:picLocks noChangeAspect="1"/>
            </p:cNvPicPr>
            <p:nvPr/>
          </p:nvPicPr>
          <p:blipFill>
            <a:blip r:embed="rId5"/>
            <a:stretch>
              <a:fillRect/>
            </a:stretch>
          </p:blipFill>
          <p:spPr>
            <a:xfrm>
              <a:off x="8882062" y="3600339"/>
              <a:ext cx="1374480" cy="1225625"/>
            </a:xfrm>
            <a:prstGeom prst="rect">
              <a:avLst/>
            </a:prstGeom>
          </p:spPr>
        </p:pic>
        <p:pic>
          <p:nvPicPr>
            <p:cNvPr id="8" name="Picture 7" descr="A close-up of a knee joint&#10;&#10;AI-generated content may be incorrect.">
              <a:extLst>
                <a:ext uri="{FF2B5EF4-FFF2-40B4-BE49-F238E27FC236}">
                  <a16:creationId xmlns:a16="http://schemas.microsoft.com/office/drawing/2014/main" id="{D17C3423-B156-D829-6661-BE74AFCBBA6C}"/>
                </a:ext>
              </a:extLst>
            </p:cNvPr>
            <p:cNvPicPr>
              <a:picLocks noChangeAspect="1"/>
            </p:cNvPicPr>
            <p:nvPr/>
          </p:nvPicPr>
          <p:blipFill>
            <a:blip r:embed="rId6"/>
            <a:stretch>
              <a:fillRect/>
            </a:stretch>
          </p:blipFill>
          <p:spPr>
            <a:xfrm rot="-1860000">
              <a:off x="7962678" y="3985658"/>
              <a:ext cx="1387993" cy="1234708"/>
            </a:xfrm>
            <a:prstGeom prst="rect">
              <a:avLst/>
            </a:prstGeom>
          </p:spPr>
        </p:pic>
        <p:pic>
          <p:nvPicPr>
            <p:cNvPr id="9" name="Picture 8" descr="A close-up of a knee joint&#10;&#10;AI-generated content may be incorrect.">
              <a:extLst>
                <a:ext uri="{FF2B5EF4-FFF2-40B4-BE49-F238E27FC236}">
                  <a16:creationId xmlns:a16="http://schemas.microsoft.com/office/drawing/2014/main" id="{B27F39D1-4E58-9A61-7DC8-589D9ECEE9AB}"/>
                </a:ext>
              </a:extLst>
            </p:cNvPr>
            <p:cNvPicPr>
              <a:picLocks noChangeAspect="1"/>
            </p:cNvPicPr>
            <p:nvPr/>
          </p:nvPicPr>
          <p:blipFill>
            <a:blip r:embed="rId7"/>
            <a:stretch>
              <a:fillRect/>
            </a:stretch>
          </p:blipFill>
          <p:spPr>
            <a:xfrm rot="1860000">
              <a:off x="9916522" y="3977905"/>
              <a:ext cx="1370050" cy="1250212"/>
            </a:xfrm>
            <a:prstGeom prst="rect">
              <a:avLst/>
            </a:prstGeom>
          </p:spPr>
        </p:pic>
      </p:grpSp>
    </p:spTree>
    <p:extLst>
      <p:ext uri="{BB962C8B-B14F-4D97-AF65-F5344CB8AC3E}">
        <p14:creationId xmlns:p14="http://schemas.microsoft.com/office/powerpoint/2010/main" val="249453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92A9-4B33-8202-890F-DEA9F552D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A5A0E-C563-930A-5EFD-217D5D5E2F25}"/>
              </a:ext>
            </a:extLst>
          </p:cNvPr>
          <p:cNvSpPr>
            <a:spLocks noGrp="1"/>
          </p:cNvSpPr>
          <p:nvPr>
            <p:ph type="title"/>
          </p:nvPr>
        </p:nvSpPr>
        <p:spPr/>
        <p:txBody>
          <a:bodyPr/>
          <a:lstStyle/>
          <a:p>
            <a:pPr>
              <a:lnSpc>
                <a:spcPts val="1650"/>
              </a:lnSpc>
            </a:pPr>
            <a:r>
              <a:rPr lang="en-US" b="1">
                <a:effectLst/>
                <a:latin typeface="微软雅黑" panose="020B0503020204020204" pitchFamily="34" charset="-122"/>
                <a:ea typeface="微软雅黑" panose="020B0503020204020204" pitchFamily="34" charset="-122"/>
              </a:rPr>
              <a:t>2.3 Data Preprocessing Techniques</a:t>
            </a:r>
            <a:br>
              <a:rPr lang="en-US">
                <a:effectLst/>
              </a:rPr>
            </a:br>
            <a:endParaRPr lang="en-US">
              <a:effectLst/>
            </a:endParaRPr>
          </a:p>
        </p:txBody>
      </p:sp>
      <p:sp>
        <p:nvSpPr>
          <p:cNvPr id="13" name="TextBox 12">
            <a:extLst>
              <a:ext uri="{FF2B5EF4-FFF2-40B4-BE49-F238E27FC236}">
                <a16:creationId xmlns:a16="http://schemas.microsoft.com/office/drawing/2014/main" id="{B2021EAB-91C2-4180-706B-9F4F5172A1A4}"/>
              </a:ext>
            </a:extLst>
          </p:cNvPr>
          <p:cNvSpPr txBox="1"/>
          <p:nvPr/>
        </p:nvSpPr>
        <p:spPr>
          <a:xfrm>
            <a:off x="457200" y="1169727"/>
            <a:ext cx="9525968" cy="4601388"/>
          </a:xfrm>
          <a:prstGeom prst="rect">
            <a:avLst/>
          </a:prstGeom>
          <a:noFill/>
        </p:spPr>
        <p:txBody>
          <a:bodyPr wrap="square" lIns="91440" tIns="45720" rIns="91440" bIns="45720" anchor="t">
            <a:spAutoFit/>
          </a:bodyPr>
          <a:lstStyle/>
          <a:p>
            <a:pPr marL="285750" indent="-285750">
              <a:lnSpc>
                <a:spcPct val="200000"/>
              </a:lnSpc>
              <a:buFont typeface="Wingdings"/>
              <a:buChar char="§"/>
            </a:pPr>
            <a:r>
              <a:rPr lang="en-US" sz="1600" b="1" dirty="0"/>
              <a:t>Volume/Slice Standardization</a:t>
            </a:r>
            <a:r>
              <a:rPr lang="en-US" sz="1600" dirty="0"/>
              <a:t>:</a:t>
            </a:r>
          </a:p>
          <a:p>
            <a:pPr marL="742950" lvl="1" indent="-285750">
              <a:lnSpc>
                <a:spcPct val="150000"/>
              </a:lnSpc>
              <a:buFont typeface="Courier New"/>
              <a:buChar char="o"/>
            </a:pPr>
            <a:r>
              <a:rPr lang="en-US" sz="1600" dirty="0"/>
              <a:t>Ensure consistent input (Slices x Height x Width) format across all MRI volumes</a:t>
            </a:r>
          </a:p>
          <a:p>
            <a:pPr marL="742950" lvl="1" indent="-285750">
              <a:lnSpc>
                <a:spcPct val="150000"/>
              </a:lnSpc>
              <a:buFont typeface="Courier New"/>
              <a:buChar char="o"/>
            </a:pPr>
            <a:r>
              <a:rPr lang="en-US" sz="1600" dirty="0"/>
              <a:t>Min-Max normalize each slice individually to range [0,1]</a:t>
            </a:r>
          </a:p>
          <a:p>
            <a:pPr marL="285750" indent="-285750">
              <a:lnSpc>
                <a:spcPct val="150000"/>
              </a:lnSpc>
              <a:buFont typeface="Wingdings"/>
              <a:buChar char="§"/>
            </a:pPr>
            <a:r>
              <a:rPr lang="en-US" sz="1600" b="1" dirty="0"/>
              <a:t>Feature Extractor formatting consistency</a:t>
            </a:r>
            <a:r>
              <a:rPr lang="en-US" sz="1600" dirty="0"/>
              <a:t>:</a:t>
            </a:r>
          </a:p>
          <a:p>
            <a:pPr marL="742950" lvl="1" indent="-285750">
              <a:lnSpc>
                <a:spcPct val="150000"/>
              </a:lnSpc>
              <a:buFont typeface="Courier New"/>
              <a:buChar char="o"/>
            </a:pPr>
            <a:r>
              <a:rPr lang="en-US" sz="1600" dirty="0"/>
              <a:t>Resize all slices to 224x224 pixels to match the input size required for (ex. Resnet18)</a:t>
            </a:r>
          </a:p>
          <a:p>
            <a:pPr marL="742950" lvl="1" indent="-285750">
              <a:lnSpc>
                <a:spcPct val="150000"/>
              </a:lnSpc>
              <a:buFont typeface="Courier New"/>
              <a:buChar char="o"/>
            </a:pPr>
            <a:r>
              <a:rPr lang="en-US" sz="1600" b="1" dirty="0"/>
              <a:t>Convert single channel grayscale slices into 3-channel RGB format by replicating the grayscale across 3 channels</a:t>
            </a:r>
          </a:p>
          <a:p>
            <a:pPr marL="742950" lvl="1" indent="-285750">
              <a:lnSpc>
                <a:spcPct val="150000"/>
              </a:lnSpc>
              <a:buFont typeface="Courier New"/>
              <a:buChar char="o"/>
            </a:pPr>
            <a:r>
              <a:rPr lang="en-US" sz="1600" dirty="0"/>
              <a:t>Normalize pixel values using ImageNet mean and standard deviation to align with pretrained CNN expectations</a:t>
            </a:r>
          </a:p>
          <a:p>
            <a:pPr marL="285750" indent="-285750">
              <a:lnSpc>
                <a:spcPct val="150000"/>
              </a:lnSpc>
              <a:buFont typeface="Wingdings"/>
              <a:buChar char="§"/>
            </a:pPr>
            <a:r>
              <a:rPr lang="en-US" sz="1600" b="1" dirty="0"/>
              <a:t>Memory Management</a:t>
            </a:r>
            <a:r>
              <a:rPr lang="en-US" sz="1600" dirty="0"/>
              <a:t>:</a:t>
            </a:r>
          </a:p>
          <a:p>
            <a:pPr marL="742950" lvl="1" indent="-285750">
              <a:lnSpc>
                <a:spcPct val="150000"/>
              </a:lnSpc>
              <a:buFont typeface="Courier New"/>
              <a:buChar char="o"/>
            </a:pPr>
            <a:r>
              <a:rPr lang="en-US" sz="1600" b="1" dirty="0"/>
              <a:t>Center-crop or pad MRI volumes to a maximum of 32 slices, creating uniform batch shapes and managing input sample size</a:t>
            </a:r>
          </a:p>
        </p:txBody>
      </p:sp>
    </p:spTree>
    <p:extLst>
      <p:ext uri="{BB962C8B-B14F-4D97-AF65-F5344CB8AC3E}">
        <p14:creationId xmlns:p14="http://schemas.microsoft.com/office/powerpoint/2010/main" val="17105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3D727-6503-7098-DBD2-EAC1C19B68C4}"/>
              </a:ext>
            </a:extLst>
          </p:cNvPr>
          <p:cNvSpPr>
            <a:spLocks noGrp="1"/>
          </p:cNvSpPr>
          <p:nvPr>
            <p:ph sz="half" idx="1"/>
          </p:nvPr>
        </p:nvSpPr>
        <p:spPr/>
        <p:txBody>
          <a:bodyPr vert="horz" lIns="0" tIns="0" rIns="0" bIns="0" rtlCol="0" anchor="t">
            <a:normAutofit fontScale="70000" lnSpcReduction="20000"/>
          </a:bodyPr>
          <a:lstStyle/>
          <a:p>
            <a:pPr marL="0" indent="0">
              <a:buNone/>
            </a:pPr>
            <a:endParaRPr lang="en-US" b="1"/>
          </a:p>
          <a:p>
            <a:pPr>
              <a:buClr>
                <a:srgbClr val="939393"/>
              </a:buClr>
            </a:pPr>
            <a:r>
              <a:rPr lang="en-US" b="1">
                <a:ea typeface="+mn-lt"/>
                <a:cs typeface="+mn-lt"/>
              </a:rPr>
              <a:t>1. Backbone Network</a:t>
            </a:r>
            <a:endParaRPr lang="en-US"/>
          </a:p>
          <a:p>
            <a:pPr marL="569595" lvl="1" indent="-337820">
              <a:buClr>
                <a:srgbClr val="939393"/>
              </a:buClr>
            </a:pPr>
            <a:r>
              <a:rPr lang="en-US">
                <a:ea typeface="+mn-lt"/>
                <a:cs typeface="+mn-lt"/>
              </a:rPr>
              <a:t>ResNet18 pretrained on ImageNet</a:t>
            </a:r>
            <a:endParaRPr lang="en-US"/>
          </a:p>
          <a:p>
            <a:pPr marL="569595" lvl="1" indent="-337820">
              <a:buClr>
                <a:srgbClr val="939393"/>
              </a:buClr>
            </a:pPr>
            <a:r>
              <a:rPr lang="en-US">
                <a:ea typeface="+mn-lt"/>
                <a:cs typeface="+mn-lt"/>
              </a:rPr>
              <a:t>Extracts features from individual MRI slices</a:t>
            </a:r>
            <a:endParaRPr lang="en-US"/>
          </a:p>
          <a:p>
            <a:pPr>
              <a:buClr>
                <a:srgbClr val="939393"/>
              </a:buClr>
            </a:pPr>
            <a:r>
              <a:rPr lang="en-US" b="1">
                <a:ea typeface="+mn-lt"/>
                <a:cs typeface="+mn-lt"/>
              </a:rPr>
              <a:t>2. Slice Attention Mechanism</a:t>
            </a:r>
            <a:endParaRPr lang="en-US"/>
          </a:p>
          <a:p>
            <a:pPr marL="569595" lvl="1" indent="-337820">
              <a:buClr>
                <a:srgbClr val="939393"/>
              </a:buClr>
            </a:pPr>
            <a:r>
              <a:rPr lang="en-US">
                <a:ea typeface="+mn-lt"/>
                <a:cs typeface="+mn-lt"/>
              </a:rPr>
              <a:t>MRI slices can contain noise and irrelevant information</a:t>
            </a:r>
            <a:endParaRPr lang="en-US"/>
          </a:p>
          <a:p>
            <a:pPr marL="569595" lvl="1" indent="-337820">
              <a:buClr>
                <a:srgbClr val="939393"/>
              </a:buClr>
            </a:pPr>
            <a:r>
              <a:rPr lang="en-US">
                <a:ea typeface="+mn-lt"/>
                <a:cs typeface="+mn-lt"/>
              </a:rPr>
              <a:t>Small MLP learns importance weights across slices</a:t>
            </a:r>
            <a:endParaRPr lang="en-US"/>
          </a:p>
          <a:p>
            <a:pPr marL="801370" lvl="2">
              <a:buClr>
                <a:srgbClr val="939393"/>
              </a:buClr>
              <a:buFont typeface="Wingdings" panose="020B0604020202020204" pitchFamily="34" charset="0"/>
              <a:buChar char="§"/>
            </a:pPr>
            <a:r>
              <a:rPr lang="en-US">
                <a:ea typeface="+mn-lt"/>
                <a:cs typeface="+mn-lt"/>
              </a:rPr>
              <a:t>(Linear → Tanh → Dropout → Linear)</a:t>
            </a:r>
            <a:endParaRPr lang="en-US"/>
          </a:p>
          <a:p>
            <a:pPr>
              <a:buClr>
                <a:srgbClr val="939393"/>
              </a:buClr>
            </a:pPr>
            <a:r>
              <a:rPr lang="en-US" b="1">
                <a:ea typeface="+mn-lt"/>
                <a:cs typeface="+mn-lt"/>
              </a:rPr>
              <a:t>3. Pooling Strategy</a:t>
            </a:r>
            <a:endParaRPr lang="en-US"/>
          </a:p>
          <a:p>
            <a:pPr marL="569595" lvl="1" indent="-337820">
              <a:buClr>
                <a:srgbClr val="939393"/>
              </a:buClr>
            </a:pPr>
            <a:r>
              <a:rPr lang="en-US">
                <a:ea typeface="+mn-lt"/>
                <a:cs typeface="+mn-lt"/>
              </a:rPr>
              <a:t>Max Pooling</a:t>
            </a:r>
            <a:r>
              <a:rPr lang="en-US" b="1">
                <a:ea typeface="+mn-lt"/>
                <a:cs typeface="+mn-lt"/>
              </a:rPr>
              <a:t>:</a:t>
            </a:r>
            <a:r>
              <a:rPr lang="en-US">
                <a:ea typeface="+mn-lt"/>
                <a:cs typeface="+mn-lt"/>
              </a:rPr>
              <a:t> Focuses on strongest slice, but may be noisy</a:t>
            </a:r>
            <a:endParaRPr lang="en-US"/>
          </a:p>
          <a:p>
            <a:pPr marL="569595" lvl="1" indent="-337820">
              <a:buClr>
                <a:srgbClr val="939393"/>
              </a:buClr>
            </a:pPr>
            <a:r>
              <a:rPr lang="en-US">
                <a:ea typeface="+mn-lt"/>
                <a:cs typeface="+mn-lt"/>
              </a:rPr>
              <a:t>Mean Pooling</a:t>
            </a:r>
            <a:r>
              <a:rPr lang="en-US" b="1">
                <a:ea typeface="+mn-lt"/>
                <a:cs typeface="+mn-lt"/>
              </a:rPr>
              <a:t>:</a:t>
            </a:r>
            <a:r>
              <a:rPr lang="en-US">
                <a:ea typeface="+mn-lt"/>
                <a:cs typeface="+mn-lt"/>
              </a:rPr>
              <a:t> Averages all slices, but dilutes strong signals</a:t>
            </a:r>
            <a:endParaRPr lang="en-US"/>
          </a:p>
          <a:p>
            <a:pPr marL="569595" lvl="1" indent="-337820">
              <a:buClr>
                <a:srgbClr val="939393"/>
              </a:buClr>
            </a:pPr>
            <a:r>
              <a:rPr lang="en-US" b="1">
                <a:ea typeface="+mn-lt"/>
                <a:cs typeface="+mn-lt"/>
              </a:rPr>
              <a:t>Chosen: Mean-Max Pooling:</a:t>
            </a:r>
            <a:r>
              <a:rPr lang="en-US">
                <a:ea typeface="+mn-lt"/>
                <a:cs typeface="+mn-lt"/>
              </a:rPr>
              <a:t> Combines sharpness of max and robustness of mean for richer summaries</a:t>
            </a:r>
            <a:endParaRPr lang="en-US"/>
          </a:p>
          <a:p>
            <a:pPr>
              <a:buClr>
                <a:srgbClr val="939393"/>
              </a:buClr>
            </a:pPr>
            <a:r>
              <a:rPr lang="en-US" b="1">
                <a:ea typeface="+mn-lt"/>
                <a:cs typeface="+mn-lt"/>
              </a:rPr>
              <a:t>4. Classification Head</a:t>
            </a:r>
            <a:endParaRPr lang="en-US"/>
          </a:p>
          <a:p>
            <a:pPr marL="569595" lvl="1" indent="-337820">
              <a:buClr>
                <a:srgbClr val="939393"/>
              </a:buClr>
            </a:pPr>
            <a:r>
              <a:rPr lang="en-US">
                <a:ea typeface="+mn-lt"/>
                <a:cs typeface="+mn-lt"/>
              </a:rPr>
              <a:t>Fully connected layers with BatchNorm, Dropout, and ReLU activation</a:t>
            </a:r>
            <a:endParaRPr lang="en-US"/>
          </a:p>
          <a:p>
            <a:pPr marL="569595" lvl="1" indent="-337820">
              <a:buClr>
                <a:srgbClr val="939393"/>
              </a:buClr>
            </a:pPr>
            <a:r>
              <a:rPr lang="en-US">
                <a:ea typeface="+mn-lt"/>
                <a:cs typeface="+mn-lt"/>
              </a:rPr>
              <a:t>Final output: Single neuron (binary classification)</a:t>
            </a:r>
            <a:endParaRPr lang="en-US"/>
          </a:p>
          <a:p>
            <a:pPr>
              <a:buClr>
                <a:srgbClr val="939393"/>
              </a:buClr>
            </a:pPr>
            <a:endParaRPr lang="en-US"/>
          </a:p>
        </p:txBody>
      </p:sp>
      <p:pic>
        <p:nvPicPr>
          <p:cNvPr id="5" name="Content Placeholder 4" descr="A diagram of a funnel&#10;&#10;AI-generated content may be incorrect.">
            <a:extLst>
              <a:ext uri="{FF2B5EF4-FFF2-40B4-BE49-F238E27FC236}">
                <a16:creationId xmlns:a16="http://schemas.microsoft.com/office/drawing/2014/main" id="{5EB6B0EB-C265-C4C7-2CEB-F3104734BD6C}"/>
              </a:ext>
            </a:extLst>
          </p:cNvPr>
          <p:cNvPicPr>
            <a:picLocks noGrp="1" noChangeAspect="1"/>
          </p:cNvPicPr>
          <p:nvPr>
            <p:ph sz="half" idx="2"/>
          </p:nvPr>
        </p:nvPicPr>
        <p:blipFill>
          <a:blip r:embed="rId2"/>
          <a:stretch>
            <a:fillRect/>
          </a:stretch>
        </p:blipFill>
        <p:spPr>
          <a:xfrm>
            <a:off x="6333953" y="2107025"/>
            <a:ext cx="5400847" cy="3494665"/>
          </a:xfrm>
        </p:spPr>
      </p:pic>
      <p:sp>
        <p:nvSpPr>
          <p:cNvPr id="4" name="Title 3">
            <a:extLst>
              <a:ext uri="{FF2B5EF4-FFF2-40B4-BE49-F238E27FC236}">
                <a16:creationId xmlns:a16="http://schemas.microsoft.com/office/drawing/2014/main" id="{0F1FC4FC-A7CC-F03C-3269-1B3D0D4EA018}"/>
              </a:ext>
            </a:extLst>
          </p:cNvPr>
          <p:cNvSpPr>
            <a:spLocks noGrp="1"/>
          </p:cNvSpPr>
          <p:nvPr>
            <p:ph type="title"/>
          </p:nvPr>
        </p:nvSpPr>
        <p:spPr/>
        <p:txBody>
          <a:bodyPr/>
          <a:lstStyle/>
          <a:p>
            <a:pPr>
              <a:spcBef>
                <a:spcPts val="1000"/>
              </a:spcBef>
            </a:pPr>
            <a:endParaRPr lang="en-US" sz="2400"/>
          </a:p>
          <a:p>
            <a:r>
              <a:rPr lang="en-US">
                <a:latin typeface="Arial Nova"/>
                <a:ea typeface="UD Digi Kyokasho NK-B"/>
              </a:rPr>
              <a:t>Final Pipeline: Model Architecture</a:t>
            </a:r>
            <a:endParaRPr lang="en-US"/>
          </a:p>
        </p:txBody>
      </p:sp>
    </p:spTree>
    <p:extLst>
      <p:ext uri="{BB962C8B-B14F-4D97-AF65-F5344CB8AC3E}">
        <p14:creationId xmlns:p14="http://schemas.microsoft.com/office/powerpoint/2010/main" val="1166847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74FD-2D6B-BF8E-A7C1-F3A063BA993E}"/>
              </a:ext>
            </a:extLst>
          </p:cNvPr>
          <p:cNvSpPr>
            <a:spLocks noGrp="1"/>
          </p:cNvSpPr>
          <p:nvPr>
            <p:ph type="title"/>
          </p:nvPr>
        </p:nvSpPr>
        <p:spPr/>
        <p:txBody>
          <a:bodyPr/>
          <a:lstStyle/>
          <a:p>
            <a:r>
              <a:rPr lang="en-US">
                <a:latin typeface="Arial Nova"/>
                <a:ea typeface="UD Digi Kyokasho NK-B"/>
              </a:rPr>
              <a:t>Attention Visualization</a:t>
            </a:r>
            <a:endParaRPr lang="en-US"/>
          </a:p>
        </p:txBody>
      </p:sp>
      <p:pic>
        <p:nvPicPr>
          <p:cNvPr id="4" name="Content Placeholder 3">
            <a:extLst>
              <a:ext uri="{FF2B5EF4-FFF2-40B4-BE49-F238E27FC236}">
                <a16:creationId xmlns:a16="http://schemas.microsoft.com/office/drawing/2014/main" id="{00197532-782D-4C82-680C-B4AEEC32AED7}"/>
              </a:ext>
            </a:extLst>
          </p:cNvPr>
          <p:cNvPicPr>
            <a:picLocks noGrp="1" noChangeAspect="1"/>
          </p:cNvPicPr>
          <p:nvPr>
            <p:ph sz="quarter" idx="13"/>
          </p:nvPr>
        </p:nvPicPr>
        <p:blipFill>
          <a:blip r:embed="rId2"/>
          <a:stretch>
            <a:fillRect/>
          </a:stretch>
        </p:blipFill>
        <p:spPr>
          <a:xfrm>
            <a:off x="1024171" y="1825625"/>
            <a:ext cx="10143657" cy="4057463"/>
          </a:xfrm>
        </p:spPr>
      </p:pic>
    </p:spTree>
    <p:extLst>
      <p:ext uri="{BB962C8B-B14F-4D97-AF65-F5344CB8AC3E}">
        <p14:creationId xmlns:p14="http://schemas.microsoft.com/office/powerpoint/2010/main" val="328676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970354-6BAA-361C-61AC-954BF4931AE1}"/>
              </a:ext>
            </a:extLst>
          </p:cNvPr>
          <p:cNvSpPr>
            <a:spLocks noGrp="1"/>
          </p:cNvSpPr>
          <p:nvPr>
            <p:ph type="body" idx="1"/>
          </p:nvPr>
        </p:nvSpPr>
        <p:spPr/>
        <p:txBody>
          <a:bodyPr/>
          <a:lstStyle/>
          <a:p>
            <a:r>
              <a:rPr lang="en-US"/>
              <a:t>Training </a:t>
            </a:r>
          </a:p>
        </p:txBody>
      </p:sp>
      <p:sp>
        <p:nvSpPr>
          <p:cNvPr id="3" name="Content Placeholder 2">
            <a:extLst>
              <a:ext uri="{FF2B5EF4-FFF2-40B4-BE49-F238E27FC236}">
                <a16:creationId xmlns:a16="http://schemas.microsoft.com/office/drawing/2014/main" id="{A7BEC614-C6B1-CF09-9963-7E2E2E6615F3}"/>
              </a:ext>
            </a:extLst>
          </p:cNvPr>
          <p:cNvSpPr>
            <a:spLocks noGrp="1"/>
          </p:cNvSpPr>
          <p:nvPr>
            <p:ph sz="half" idx="2"/>
          </p:nvPr>
        </p:nvSpPr>
        <p:spPr/>
        <p:txBody>
          <a:bodyPr vert="horz" lIns="0" tIns="0" rIns="0" bIns="0" rtlCol="0" anchor="t">
            <a:normAutofit/>
          </a:bodyPr>
          <a:lstStyle/>
          <a:p>
            <a:pPr marL="569595" lvl="1" indent="-337820">
              <a:buClr>
                <a:srgbClr val="939393"/>
              </a:buClr>
              <a:buFont typeface="Arial" pitchFamily="2" charset="0"/>
              <a:buChar char="•"/>
            </a:pPr>
            <a:r>
              <a:rPr lang="en-US" b="1"/>
              <a:t>Optimizer</a:t>
            </a:r>
          </a:p>
          <a:p>
            <a:pPr marL="801370" lvl="2">
              <a:buClr>
                <a:srgbClr val="939393"/>
              </a:buClr>
              <a:buFont typeface="Wingdings" pitchFamily="2" charset="0"/>
              <a:buChar char="§"/>
            </a:pPr>
            <a:r>
              <a:rPr lang="en-US"/>
              <a:t>AdamW with weight decay for regularization</a:t>
            </a:r>
          </a:p>
          <a:p>
            <a:pPr marL="569595" lvl="1" indent="-337820">
              <a:buClr>
                <a:srgbClr val="939393"/>
              </a:buClr>
              <a:buFont typeface="Arial" pitchFamily="2" charset="0"/>
              <a:buChar char="•"/>
            </a:pPr>
            <a:r>
              <a:rPr lang="en-US" b="1"/>
              <a:t>Learning Rate Scheduler</a:t>
            </a:r>
          </a:p>
          <a:p>
            <a:pPr marL="801370" lvl="2">
              <a:buClr>
                <a:srgbClr val="939393"/>
              </a:buClr>
              <a:buFont typeface="Wingdings" pitchFamily="2" charset="0"/>
              <a:buChar char="§"/>
            </a:pPr>
            <a:r>
              <a:rPr lang="en-US"/>
              <a:t>OneCycleLR with differential rates:</a:t>
            </a:r>
          </a:p>
          <a:p>
            <a:pPr marL="1026795" lvl="3">
              <a:buClr>
                <a:srgbClr val="939393"/>
              </a:buClr>
              <a:buFont typeface="Arial" pitchFamily="2" charset="0"/>
              <a:buChar char="•"/>
            </a:pPr>
            <a:r>
              <a:rPr lang="en-US"/>
              <a:t>Lower LR for CNN backbone</a:t>
            </a:r>
          </a:p>
          <a:p>
            <a:pPr marL="1026795" lvl="3">
              <a:buClr>
                <a:srgbClr val="939393"/>
              </a:buClr>
              <a:buFont typeface="Arial" pitchFamily="2" charset="0"/>
              <a:buChar char="•"/>
            </a:pPr>
            <a:r>
              <a:rPr lang="en-US"/>
              <a:t>Higher LR for classification head</a:t>
            </a:r>
          </a:p>
          <a:p>
            <a:pPr marL="569595" lvl="1" indent="-337820">
              <a:buClr>
                <a:srgbClr val="939393"/>
              </a:buClr>
              <a:buFont typeface="Arial" pitchFamily="2" charset="0"/>
              <a:buChar char="•"/>
            </a:pPr>
            <a:r>
              <a:rPr lang="en-US" b="1"/>
              <a:t>Loss Function</a:t>
            </a:r>
          </a:p>
          <a:p>
            <a:pPr marL="801370" lvl="2">
              <a:buClr>
                <a:srgbClr val="939393"/>
              </a:buClr>
              <a:buFont typeface="Wingdings" pitchFamily="2" charset="0"/>
              <a:buChar char="§"/>
            </a:pPr>
            <a:r>
              <a:rPr lang="en-US"/>
              <a:t>Binary Cross-Entropy with Logits Loss (BCEWithLogitsLoss)</a:t>
            </a:r>
          </a:p>
          <a:p>
            <a:pPr marL="801370" lvl="2">
              <a:buClr>
                <a:srgbClr val="939393"/>
              </a:buClr>
              <a:buFont typeface="Wingdings" pitchFamily="2" charset="0"/>
              <a:buChar char="§"/>
            </a:pPr>
            <a:r>
              <a:rPr lang="en-US"/>
              <a:t>Optional positive class weighting to handle class imbalance</a:t>
            </a:r>
          </a:p>
        </p:txBody>
      </p:sp>
      <p:sp>
        <p:nvSpPr>
          <p:cNvPr id="6" name="Text Placeholder 5">
            <a:extLst>
              <a:ext uri="{FF2B5EF4-FFF2-40B4-BE49-F238E27FC236}">
                <a16:creationId xmlns:a16="http://schemas.microsoft.com/office/drawing/2014/main" id="{6DC26FE4-83AB-0EE0-9983-1DFE12E4BDB8}"/>
              </a:ext>
            </a:extLst>
          </p:cNvPr>
          <p:cNvSpPr>
            <a:spLocks noGrp="1"/>
          </p:cNvSpPr>
          <p:nvPr>
            <p:ph type="body" sz="quarter" idx="3"/>
          </p:nvPr>
        </p:nvSpPr>
        <p:spPr/>
        <p:txBody>
          <a:bodyPr/>
          <a:lstStyle/>
          <a:p>
            <a:r>
              <a:rPr lang="en-US"/>
              <a:t>Overfitting Mitigation</a:t>
            </a:r>
          </a:p>
        </p:txBody>
      </p:sp>
      <p:sp>
        <p:nvSpPr>
          <p:cNvPr id="4" name="Content Placeholder 3">
            <a:extLst>
              <a:ext uri="{FF2B5EF4-FFF2-40B4-BE49-F238E27FC236}">
                <a16:creationId xmlns:a16="http://schemas.microsoft.com/office/drawing/2014/main" id="{2464F6F0-BED5-097C-6B2C-50AEDE3065B5}"/>
              </a:ext>
            </a:extLst>
          </p:cNvPr>
          <p:cNvSpPr>
            <a:spLocks noGrp="1"/>
          </p:cNvSpPr>
          <p:nvPr>
            <p:ph sz="quarter" idx="4"/>
          </p:nvPr>
        </p:nvSpPr>
        <p:spPr/>
        <p:txBody>
          <a:bodyPr vert="horz" lIns="0" tIns="0" rIns="0" bIns="0" rtlCol="0" anchor="t">
            <a:normAutofit/>
          </a:bodyPr>
          <a:lstStyle/>
          <a:p>
            <a:pPr marL="569595" lvl="1" indent="-337820">
              <a:buFont typeface="Courier New" panose="020B0604020202020204" pitchFamily="34" charset="0"/>
              <a:buChar char="o"/>
            </a:pPr>
            <a:r>
              <a:rPr lang="en-US" b="1"/>
              <a:t>Progressive Backbone Unfreezing</a:t>
            </a:r>
            <a:endParaRPr lang="en-US"/>
          </a:p>
          <a:p>
            <a:pPr marL="801370" lvl="2">
              <a:buClr>
                <a:srgbClr val="939393"/>
              </a:buClr>
              <a:buFont typeface="Wingdings" panose="020B0604020202020204" pitchFamily="34" charset="0"/>
              <a:buChar char="§"/>
            </a:pPr>
            <a:r>
              <a:rPr lang="en-US" sz="2000"/>
              <a:t>0-30% epochs: Backbone frozen</a:t>
            </a:r>
          </a:p>
          <a:p>
            <a:pPr marL="801370" lvl="2">
              <a:buClr>
                <a:srgbClr val="939393"/>
              </a:buClr>
              <a:buFont typeface="Wingdings" panose="020B0604020202020204" pitchFamily="34" charset="0"/>
              <a:buChar char="§"/>
            </a:pPr>
            <a:r>
              <a:rPr lang="en-US" sz="2000"/>
              <a:t>30-70% epochs: Top 70% of backbone layers unfrozen</a:t>
            </a:r>
          </a:p>
          <a:p>
            <a:pPr marL="801370" lvl="2">
              <a:buClr>
                <a:srgbClr val="939393"/>
              </a:buClr>
              <a:buFont typeface="Wingdings" panose="020B0604020202020204" pitchFamily="34" charset="0"/>
              <a:buChar char="§"/>
            </a:pPr>
            <a:r>
              <a:rPr lang="en-US" sz="2000"/>
              <a:t>70-100% of epochs: Full backbone unfrozen</a:t>
            </a:r>
          </a:p>
          <a:p>
            <a:pPr marL="569595" lvl="1" indent="-337820">
              <a:buClr>
                <a:srgbClr val="939393"/>
              </a:buClr>
              <a:buFont typeface="Courier New" panose="020B0604020202020204" pitchFamily="34" charset="0"/>
              <a:buChar char="o"/>
            </a:pPr>
            <a:r>
              <a:rPr lang="en-US" b="1"/>
              <a:t>Data Augmentation Scheduler:</a:t>
            </a:r>
            <a:endParaRPr lang="en-US"/>
          </a:p>
          <a:p>
            <a:pPr marL="801370" lvl="2">
              <a:buClr>
                <a:srgbClr val="939393"/>
              </a:buClr>
              <a:buFont typeface="Wingdings" panose="020B0604020202020204" pitchFamily="34" charset="0"/>
              <a:buChar char="§"/>
            </a:pPr>
            <a:r>
              <a:rPr lang="en-US" sz="2000"/>
              <a:t>Clean data -&gt; Strong Augmentations -&gt; Clean data (Fine-tuning phase)</a:t>
            </a:r>
          </a:p>
          <a:p>
            <a:pPr>
              <a:buClr>
                <a:srgbClr val="939393"/>
              </a:buClr>
            </a:pPr>
            <a:endParaRPr lang="en-US" sz="2000"/>
          </a:p>
        </p:txBody>
      </p:sp>
      <p:sp>
        <p:nvSpPr>
          <p:cNvPr id="2" name="Title 1">
            <a:extLst>
              <a:ext uri="{FF2B5EF4-FFF2-40B4-BE49-F238E27FC236}">
                <a16:creationId xmlns:a16="http://schemas.microsoft.com/office/drawing/2014/main" id="{17495BA5-FC94-49DE-2285-89498CF473D5}"/>
              </a:ext>
            </a:extLst>
          </p:cNvPr>
          <p:cNvSpPr>
            <a:spLocks noGrp="1"/>
          </p:cNvSpPr>
          <p:nvPr>
            <p:ph type="title"/>
          </p:nvPr>
        </p:nvSpPr>
        <p:spPr/>
        <p:txBody>
          <a:bodyPr/>
          <a:lstStyle/>
          <a:p>
            <a:r>
              <a:rPr lang="en-US">
                <a:latin typeface="Arial Nova"/>
                <a:ea typeface="UD Digi Kyokasho NK-B"/>
              </a:rPr>
              <a:t>Final Pipeline: Training strategy</a:t>
            </a:r>
            <a:endParaRPr lang="en-US"/>
          </a:p>
        </p:txBody>
      </p:sp>
    </p:spTree>
    <p:extLst>
      <p:ext uri="{BB962C8B-B14F-4D97-AF65-F5344CB8AC3E}">
        <p14:creationId xmlns:p14="http://schemas.microsoft.com/office/powerpoint/2010/main" val="1437527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TK 2020_Smokey">
  <a:themeElements>
    <a:clrScheme name="UT Smokey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0C511D212B80419C91892675DBFF07" ma:contentTypeVersion="3" ma:contentTypeDescription="Create a new document." ma:contentTypeScope="" ma:versionID="184e11d9ae9362958c673eddd9b76efd">
  <xsd:schema xmlns:xsd="http://www.w3.org/2001/XMLSchema" xmlns:xs="http://www.w3.org/2001/XMLSchema" xmlns:p="http://schemas.microsoft.com/office/2006/metadata/properties" xmlns:ns2="a54fb023-5811-4b05-90f4-9beb941a6095" targetNamespace="http://schemas.microsoft.com/office/2006/metadata/properties" ma:root="true" ma:fieldsID="826ab0eba6940507a727701d547a218a" ns2:_="">
    <xsd:import namespace="a54fb023-5811-4b05-90f4-9beb941a609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4fb023-5811-4b05-90f4-9beb941a6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4EDB80-8291-42F4-AEE7-2E49570FCCE1}">
  <ds:schemaRefs>
    <ds:schemaRef ds:uri="58f90558-142f-47fc-8895-8037ff58f1a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DC6354-79F6-4C27-A216-04852E67EE2D}">
  <ds:schemaRefs>
    <ds:schemaRef ds:uri="http://schemas.microsoft.com/sharepoint/v3/contenttype/forms"/>
  </ds:schemaRefs>
</ds:datastoreItem>
</file>

<file path=customXml/itemProps3.xml><?xml version="1.0" encoding="utf-8"?>
<ds:datastoreItem xmlns:ds="http://schemas.openxmlformats.org/officeDocument/2006/customXml" ds:itemID="{A74C940B-81E4-40A3-9CE6-C9C1FD0263C9}">
  <ds:schemaRefs>
    <ds:schemaRef ds:uri="a54fb023-5811-4b05-90f4-9beb941a60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UTK 2020_Smokey</vt:lpstr>
      <vt:lpstr>MRNet MRI Classification for ACL Injury Detection</vt:lpstr>
      <vt:lpstr>PowerPoint Presentation</vt:lpstr>
      <vt:lpstr>Overview</vt:lpstr>
      <vt:lpstr>Background</vt:lpstr>
      <vt:lpstr>   Dataset Description: </vt:lpstr>
      <vt:lpstr>2.3 Data Preprocessing Techniques </vt:lpstr>
      <vt:lpstr> Final Pipeline: Model Architecture</vt:lpstr>
      <vt:lpstr>Attention Visualization</vt:lpstr>
      <vt:lpstr>Final Pipeline: Training strategy</vt:lpstr>
      <vt:lpstr>Data Augmentation Progression</vt:lpstr>
      <vt:lpstr>Loss/Validation Curves</vt:lpstr>
      <vt:lpstr>PowerPoint Presentation</vt:lpstr>
      <vt:lpstr>Experiments:</vt:lpstr>
      <vt:lpstr>Conclusion and Lessons Learned </vt:lpstr>
      <vt:lpstr>Sources</vt:lpstr>
      <vt:lpstr>Questions???</vt:lpstr>
      <vt:lpstr>END OF PRESENTATION: BELOW SLIDES ARE OPTION</vt:lpstr>
      <vt:lpstr>PowerPoint Presentation</vt:lpstr>
      <vt:lpstr>PowerPoint Presentation</vt:lpstr>
      <vt:lpstr>2.1: Dataset Description</vt:lpstr>
      <vt:lpstr>2.2 Model Architecture</vt:lpstr>
      <vt:lpstr>3.2 Discussion of Findings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revision>127</cp:revision>
  <dcterms:created xsi:type="dcterms:W3CDTF">2019-10-24T14:01:45Z</dcterms:created>
  <dcterms:modified xsi:type="dcterms:W3CDTF">2025-04-29T01:15:28Z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0x0101005A0C511D212B80419C91892675DBFF07</vt:lpwstr>
  </property>
  <property fmtid="{D5CDD505-2E9C-101B-9397-08002B2CF9AE}" pid="6" name="MediaServiceImageTags">
    <vt:lpwstr/>
  </property>
</Properties>
</file>